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1" r:id="rId1"/>
  </p:sldMasterIdLst>
  <p:notesMasterIdLst>
    <p:notesMasterId r:id="rId25"/>
  </p:notesMasterIdLst>
  <p:handoutMasterIdLst>
    <p:handoutMasterId r:id="rId26"/>
  </p:handoutMasterIdLst>
  <p:sldIdLst>
    <p:sldId id="258" r:id="rId2"/>
    <p:sldId id="279" r:id="rId3"/>
    <p:sldId id="307" r:id="rId4"/>
    <p:sldId id="309" r:id="rId5"/>
    <p:sldId id="308" r:id="rId6"/>
    <p:sldId id="273" r:id="rId7"/>
    <p:sldId id="259" r:id="rId8"/>
    <p:sldId id="311" r:id="rId9"/>
    <p:sldId id="293" r:id="rId10"/>
    <p:sldId id="298" r:id="rId11"/>
    <p:sldId id="312" r:id="rId12"/>
    <p:sldId id="313" r:id="rId13"/>
    <p:sldId id="314" r:id="rId14"/>
    <p:sldId id="299" r:id="rId15"/>
    <p:sldId id="318" r:id="rId16"/>
    <p:sldId id="320" r:id="rId17"/>
    <p:sldId id="284" r:id="rId18"/>
    <p:sldId id="316" r:id="rId19"/>
    <p:sldId id="319" r:id="rId20"/>
    <p:sldId id="302" r:id="rId21"/>
    <p:sldId id="317" r:id="rId22"/>
    <p:sldId id="303" r:id="rId23"/>
    <p:sldId id="296" r:id="rId24"/>
  </p:sldIdLst>
  <p:sldSz cx="12192000" cy="6858000"/>
  <p:notesSz cx="6669088" cy="9753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395" autoAdjust="0"/>
  </p:normalViewPr>
  <p:slideViewPr>
    <p:cSldViewPr snapToGrid="0" showGuides="1">
      <p:cViewPr varScale="1">
        <p:scale>
          <a:sx n="110" d="100"/>
          <a:sy n="110" d="100"/>
        </p:scale>
        <p:origin x="57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93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893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6F488F-EB06-4D2D-950D-0196C4AFE145}" type="datetimeFigureOut">
              <a:rPr lang="hr-HR" smtClean="0"/>
              <a:t>6.12.2023.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264228"/>
            <a:ext cx="2889938" cy="4893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777607" y="9264228"/>
            <a:ext cx="2889938" cy="4893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560B23-FEB6-4831-9E1C-C97BFA0D8EB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332256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4E5438-7F8D-4522-84FB-F58D03A6A9F4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19200"/>
            <a:ext cx="5853112" cy="3292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66750" y="4694238"/>
            <a:ext cx="5335588" cy="38401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264650"/>
            <a:ext cx="2889250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778250" y="9264650"/>
            <a:ext cx="2889250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708A5-0C29-4193-8E76-B8F2941D3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708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23B2B1-3F3B-5FDF-E558-738D8E3241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5CD2398-D56D-F8FE-4CD7-B1E5F11AE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329607C-D520-A267-C259-A8CE75406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CBD4E-63E6-4DF8-B7AE-ADAABD30D13F}" type="datetime1">
              <a:rPr lang="hr-HR" smtClean="0"/>
              <a:t>6.12.2023.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965D06A-422C-B87D-ACA3-BC08E7306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ECA1191-CDA3-0060-CA78-9A506C737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48770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8177716-1706-5EE0-0934-FD0B6AB23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933C28DD-948A-656F-EF12-60C627B2B2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52DC47D-EB69-39D8-5147-8EDBB4FE2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5DD9C-D430-4C05-99F1-7E8A63DFFBC7}" type="datetime1">
              <a:rPr lang="hr-HR" smtClean="0"/>
              <a:t>6.12.2023.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A84941A-3C8C-CC04-068C-A06B4E62C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31CB6DD-FF58-A551-7C75-913828150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954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3C4044FD-2F28-7514-243B-6662432DEA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793ED074-C8B9-4835-6932-07403399C3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5409539-D6AE-EB75-A080-E0E5F56BA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A397B-FA86-467E-9398-72ACA7DD6456}" type="datetime1">
              <a:rPr lang="hr-HR" smtClean="0"/>
              <a:t>6.12.2023.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55AD8BE-D3BE-FFDE-3FA0-6BA57B734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25A3C1F-0817-4C0E-6E0C-C82BF8AE9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77157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022E2F-6DE5-2F9E-C253-C09BCCBC1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65EC1FD-5A26-695B-1541-CA9F2B06D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90E04CB-7999-6B88-0A4C-FEF15F009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CF13-3859-4424-90F0-9D48DDDF639B}" type="datetime1">
              <a:rPr lang="hr-HR" smtClean="0"/>
              <a:t>6.12.2023.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454D0CD-F164-1510-1743-5FB05FB9C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D11AF15-4F5E-9CFB-31C7-9CE4B6A3E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61362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94EB96-DBCF-B81F-A8E5-94C622559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90CD435-018A-C113-4FB9-BE304D8D56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AF105D2-E616-92B0-7744-9AA28A43A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A5D1-1648-453C-9D0F-BA72BBD1F613}" type="datetime1">
              <a:rPr lang="hr-HR" smtClean="0"/>
              <a:t>6.12.2023.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F58C06D-0D80-D265-1257-6B598B315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38F4083-8406-EDFC-77CC-CC9A26871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05229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723A110-97EB-02B9-F6B4-AC6F09A1A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459EF11-3C6A-B08E-0FA8-B56F007410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3B2F3B3C-3C17-7671-5B76-356FBA880B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FB181219-36DD-642D-7F87-DE159A1D5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108DA-90E2-47AE-9426-10C2ED78017D}" type="datetime1">
              <a:rPr lang="hr-HR" smtClean="0"/>
              <a:t>6.12.2023.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25C7F836-D9CA-0FB9-E30B-D6F4EEF2E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3F2D112-9356-5C54-02ED-835C73DD8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2207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6E9D6C-2309-5EE2-6A4A-7679B72F2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D8266AA7-E41C-A1DD-AA13-94C2B6B17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5728BCE3-B157-EC83-847E-78EFB90795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EF436869-2E58-F970-74E1-A3DDB6258B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D4C08CD4-A7B3-E6F3-1D0D-E41FAFB937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C4D24265-910A-4FE6-A618-99A12E6D6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2B3B-7B08-4E2D-8964-32BB539A8D2F}" type="datetime1">
              <a:rPr lang="hr-HR" smtClean="0"/>
              <a:t>6.12.2023.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011CCC07-C126-9FA6-4489-7FDDB210D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E58397A5-AF77-B611-D88F-8B21E5F61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3369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19E714-A3A7-6263-6978-D875A63EF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B077267E-15C6-9D46-AA8B-B128618C8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6CF0D-01C6-4786-BF29-5B9C51D2888B}" type="datetime1">
              <a:rPr lang="hr-HR" smtClean="0"/>
              <a:t>6.12.2023.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40329BA6-4076-0319-C7FD-1741B62C4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0D28CD40-6F68-C710-084D-E92916731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36429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73F01B3D-70DC-DFCE-D9AF-D0FADC471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91B87-7D36-4884-B1D3-0634C6A75D20}" type="datetime1">
              <a:rPr lang="hr-HR" smtClean="0"/>
              <a:t>6.12.2023.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985479F4-3449-C1A2-2E71-43107A4D7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7B3EC3F4-16B7-5FA0-E5A2-EB205CC99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2298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30146C1-3A79-3857-7E75-79725E1ED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5D42E7B-C9DA-74C9-5C50-D3F50AD76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6F7C87C0-3E50-1FB3-3F25-E98464BF72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CF36DE20-3395-3EC1-659C-DCC435CA3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C970F-5F29-433F-8FF6-A68DE99E5853}" type="datetime1">
              <a:rPr lang="hr-HR" smtClean="0"/>
              <a:t>6.12.2023.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D1AC9D0E-6F41-9264-D3C6-24C5841E1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44AA8FC7-6761-6F0D-D188-6CBD9FB43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82107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BB1E55-2D0F-FAD2-687C-763B19683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4FF3FE7B-9F5A-5C1C-13AA-FB2EEDE424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9581B56A-085A-87DF-0793-28015C88F1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CA88572-230A-08D7-5F92-DBE69E2EA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DB1B-0978-4752-B070-4ABEE24CAA43}" type="datetime1">
              <a:rPr lang="hr-HR" smtClean="0"/>
              <a:t>6.12.2023.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96559A80-FE58-DA2E-E531-D7D2566B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2A97B4C-8AAB-F1E5-C83B-B9B4371E1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80894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0568CCA6-0D30-541A-4F89-3915DD5AD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0A4E8DC-DEA5-7A32-4446-105A1ECA9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CF77D4F-6DAE-F89D-8320-6EA45A1023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2766A-D872-476E-82D8-D1AB186C94F2}" type="datetime1">
              <a:rPr lang="hr-HR" smtClean="0"/>
              <a:t>6.12.2023.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FDDC7B3-EAE7-D91D-039C-6A166B53C7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959CC8C-01C2-A8E1-B071-BB49BFFC71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F6EDD-AEF6-4409-B77A-0024C68D7E8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2211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pisarnica@opatija.hr" TargetMode="External"/><Relationship Id="rId2" Type="http://schemas.openxmlformats.org/officeDocument/2006/relationships/hyperlink" Target="http://www.opatija.hr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03853" y="2220685"/>
            <a:ext cx="10944808" cy="3951880"/>
          </a:xfrm>
        </p:spPr>
        <p:txBody>
          <a:bodyPr anchor="ctr">
            <a:normAutofit fontScale="90000"/>
          </a:bodyPr>
          <a:lstStyle/>
          <a:p>
            <a:r>
              <a:rPr lang="hr-H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JAVNI POZIV ZA FINANCIRANJE PROGRAMA I PROJEKATA</a:t>
            </a:r>
            <a:br>
              <a:rPr lang="hr-H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KOJE PROVODE UDRUGE I DRUGE ORGANIZACIJE CIVILNOG DRUŠTVA </a:t>
            </a:r>
            <a:br>
              <a:rPr lang="hr-H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2024. GODINI</a:t>
            </a:r>
            <a:br>
              <a:rPr lang="hr-H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sz="4000" b="1" dirty="0">
                <a:latin typeface="Calibri" panose="020F0502020204030204" pitchFamily="34" charset="0"/>
              </a:rPr>
            </a:br>
            <a:r>
              <a:rPr lang="hr-HR" sz="2000" b="1" dirty="0">
                <a:latin typeface="Calibri" panose="020F0502020204030204" pitchFamily="34" charset="0"/>
              </a:rPr>
              <a:t>Opatija, 06.12.2023.godine</a:t>
            </a:r>
            <a:br>
              <a:rPr lang="hr-HR" sz="4000" b="1" dirty="0">
                <a:latin typeface="Calibri" panose="020F0502020204030204" pitchFamily="34" charset="0"/>
              </a:rPr>
            </a:br>
            <a:endParaRPr lang="hr-HR" sz="4000" dirty="0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F06D964E-A014-EB5C-2CF8-E94C6E2B4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1</a:t>
            </a:fld>
            <a:endParaRPr lang="hr-HR"/>
          </a:p>
        </p:txBody>
      </p:sp>
      <p:sp>
        <p:nvSpPr>
          <p:cNvPr id="7" name="Naslov 1">
            <a:extLst>
              <a:ext uri="{FF2B5EF4-FFF2-40B4-BE49-F238E27FC236}">
                <a16:creationId xmlns:a16="http://schemas.microsoft.com/office/drawing/2014/main" id="{0E82502D-1B4E-7DC0-7677-6A0176E56FC6}"/>
              </a:ext>
            </a:extLst>
          </p:cNvPr>
          <p:cNvSpPr txBox="1">
            <a:spLocks/>
          </p:cNvSpPr>
          <p:nvPr/>
        </p:nvSpPr>
        <p:spPr>
          <a:xfrm>
            <a:off x="526087" y="251439"/>
            <a:ext cx="10950135" cy="14467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2800" b="1" dirty="0"/>
              <a:t>                                                       </a:t>
            </a:r>
          </a:p>
          <a:p>
            <a:r>
              <a:rPr lang="hr-HR" sz="2800" b="1" dirty="0"/>
              <a:t>					</a:t>
            </a:r>
          </a:p>
          <a:p>
            <a:r>
              <a:rPr lang="hr-HR" sz="2800" b="1" dirty="0"/>
              <a:t>                                                       GRAD OPATIJA</a:t>
            </a:r>
          </a:p>
        </p:txBody>
      </p:sp>
      <p:pic>
        <p:nvPicPr>
          <p:cNvPr id="8" name="Slika 7" descr="Slika na kojoj se prikazuje tekst, okvir za sliku&#10;&#10;Opis je automatski generiran">
            <a:extLst>
              <a:ext uri="{FF2B5EF4-FFF2-40B4-BE49-F238E27FC236}">
                <a16:creationId xmlns:a16="http://schemas.microsoft.com/office/drawing/2014/main" id="{FA171A93-0A5E-71CD-EDDB-E6E6BBE7FF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449" y="346410"/>
            <a:ext cx="553616" cy="6283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4471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7E7409-A3A8-2BB1-E97A-3218D6BDB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1398" y="423813"/>
            <a:ext cx="8911687" cy="1074061"/>
          </a:xfrm>
        </p:spPr>
        <p:txBody>
          <a:bodyPr>
            <a:normAutofit fontScale="90000"/>
          </a:bodyPr>
          <a:lstStyle/>
          <a:p>
            <a:pPr algn="ctr">
              <a:spcAft>
                <a:spcPts val="600"/>
              </a:spcAft>
            </a:pPr>
            <a:r>
              <a:rPr lang="hr-HR" sz="18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JAVNI POZIV</a:t>
            </a:r>
            <a:b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8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FINANCIRANJE PROGRAMA I PROJEKATA</a:t>
            </a:r>
            <a:b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8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KOJE PROVODE UDRUGE I DRUGE ORGANIZACIJE CIVILNOG DRUŠTVA </a:t>
            </a:r>
            <a:b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8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2024. GODINI</a:t>
            </a:r>
            <a:b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19C785F7-F564-955E-2865-FC01FF13DC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331178"/>
              </p:ext>
            </p:extLst>
          </p:nvPr>
        </p:nvGraphicFramePr>
        <p:xfrm>
          <a:off x="1054861" y="1218750"/>
          <a:ext cx="10310326" cy="50954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28187">
                  <a:extLst>
                    <a:ext uri="{9D8B030D-6E8A-4147-A177-3AD203B41FA5}">
                      <a16:colId xmlns:a16="http://schemas.microsoft.com/office/drawing/2014/main" val="4068872988"/>
                    </a:ext>
                  </a:extLst>
                </a:gridCol>
                <a:gridCol w="6382139">
                  <a:extLst>
                    <a:ext uri="{9D8B030D-6E8A-4147-A177-3AD203B41FA5}">
                      <a16:colId xmlns:a16="http://schemas.microsoft.com/office/drawing/2014/main" val="1652623125"/>
                    </a:ext>
                  </a:extLst>
                </a:gridCol>
              </a:tblGrid>
              <a:tr h="352112">
                <a:tc>
                  <a:txBody>
                    <a:bodyPr/>
                    <a:lstStyle/>
                    <a:p>
                      <a:pPr marL="13970" algn="ctr"/>
                      <a:r>
                        <a:rPr lang="es-ES" sz="1200">
                          <a:effectLst/>
                        </a:rPr>
                        <a:t>RAZINA - PODRUČJE DJELOVANJA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600"/>
                        </a:spcAft>
                      </a:pPr>
                      <a:r>
                        <a:rPr lang="es-ES" sz="1200">
                          <a:effectLst/>
                        </a:rPr>
                        <a:t>RAZINA – DJELATNOST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extLst>
                  <a:ext uri="{0D108BD9-81ED-4DB2-BD59-A6C34878D82A}">
                    <a16:rowId xmlns:a16="http://schemas.microsoft.com/office/drawing/2014/main" val="3401746823"/>
                  </a:ext>
                </a:extLst>
              </a:tr>
              <a:tr h="546809">
                <a:tc>
                  <a:txBody>
                    <a:bodyPr/>
                    <a:lstStyle/>
                    <a:p>
                      <a:pPr marL="13970"/>
                      <a:r>
                        <a:rPr lang="hr-HR" sz="1400">
                          <a:effectLst/>
                        </a:rPr>
                        <a:t>djelovanja branitelja i stradalnika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600"/>
                        </a:spcAft>
                      </a:pPr>
                      <a:r>
                        <a:rPr lang="hr-HR" sz="1400" dirty="0">
                          <a:effectLst/>
                        </a:rPr>
                        <a:t>branitelji-veterani Domovinskog rata, stradalnici Domovinskog rata, sudionici i stradalnici II. svjetskog rata, ostale djelatnosti iz područja branitelja i stradalnika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extLst>
                  <a:ext uri="{0D108BD9-81ED-4DB2-BD59-A6C34878D82A}">
                    <a16:rowId xmlns:a16="http://schemas.microsoft.com/office/drawing/2014/main" val="2237825466"/>
                  </a:ext>
                </a:extLst>
              </a:tr>
              <a:tr h="364539">
                <a:tc>
                  <a:txBody>
                    <a:bodyPr/>
                    <a:lstStyle/>
                    <a:p>
                      <a:pPr marL="13970"/>
                      <a:r>
                        <a:rPr lang="hr-HR" sz="1400">
                          <a:effectLst/>
                        </a:rPr>
                        <a:t>demokratske političke kulture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600"/>
                        </a:spcAft>
                      </a:pPr>
                      <a:r>
                        <a:rPr lang="hr-HR" sz="1400" dirty="0">
                          <a:effectLst/>
                        </a:rPr>
                        <a:t>volonterstvo, razvoj civilnog društva, razvoj lokalne zajednice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extLst>
                  <a:ext uri="{0D108BD9-81ED-4DB2-BD59-A6C34878D82A}">
                    <a16:rowId xmlns:a16="http://schemas.microsoft.com/office/drawing/2014/main" val="2901321707"/>
                  </a:ext>
                </a:extLst>
              </a:tr>
              <a:tr h="182270">
                <a:tc>
                  <a:txBody>
                    <a:bodyPr/>
                    <a:lstStyle/>
                    <a:p>
                      <a:pPr marL="13970"/>
                      <a:r>
                        <a:rPr lang="hr-HR" sz="1400">
                          <a:effectLst/>
                        </a:rPr>
                        <a:t>duhovnosti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600"/>
                        </a:spcAft>
                      </a:pPr>
                      <a:r>
                        <a:rPr lang="hr-HR" sz="1400">
                          <a:effectLst/>
                        </a:rPr>
                        <a:t>religijsko/vjerničke djelatnosti, duhovne djelatnosti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extLst>
                  <a:ext uri="{0D108BD9-81ED-4DB2-BD59-A6C34878D82A}">
                    <a16:rowId xmlns:a16="http://schemas.microsoft.com/office/drawing/2014/main" val="3228662486"/>
                  </a:ext>
                </a:extLst>
              </a:tr>
              <a:tr h="182270">
                <a:tc>
                  <a:txBody>
                    <a:bodyPr/>
                    <a:lstStyle/>
                    <a:p>
                      <a:pPr marL="13970"/>
                      <a:r>
                        <a:rPr lang="hr-HR" sz="1400">
                          <a:effectLst/>
                        </a:rPr>
                        <a:t>gospodarstvo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600"/>
                        </a:spcAft>
                      </a:pPr>
                      <a:r>
                        <a:rPr lang="hr-HR" sz="1400">
                          <a:effectLst/>
                        </a:rPr>
                        <a:t>poljoprivreda, turizam, strukovne udruge u gospodarstvu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extLst>
                  <a:ext uri="{0D108BD9-81ED-4DB2-BD59-A6C34878D82A}">
                    <a16:rowId xmlns:a16="http://schemas.microsoft.com/office/drawing/2014/main" val="723999587"/>
                  </a:ext>
                </a:extLst>
              </a:tr>
              <a:tr h="364539">
                <a:tc>
                  <a:txBody>
                    <a:bodyPr/>
                    <a:lstStyle/>
                    <a:p>
                      <a:pPr marL="13970"/>
                      <a:r>
                        <a:rPr lang="hr-HR" sz="1400">
                          <a:effectLst/>
                        </a:rPr>
                        <a:t>hobističke djelatnosti i ostala područja djelovanja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600"/>
                        </a:spcAft>
                      </a:pPr>
                      <a:r>
                        <a:rPr lang="hr-HR" sz="1400" dirty="0">
                          <a:effectLst/>
                        </a:rPr>
                        <a:t>djelovanje ljubitelja </a:t>
                      </a:r>
                      <a:r>
                        <a:rPr lang="hr-HR" sz="1400" dirty="0" err="1">
                          <a:effectLst/>
                        </a:rPr>
                        <a:t>oldtimera</a:t>
                      </a:r>
                      <a:r>
                        <a:rPr lang="hr-HR" sz="1400" dirty="0">
                          <a:effectLst/>
                        </a:rPr>
                        <a:t> i druge hobističke djelatnosti te ostala područja djelovanja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extLst>
                  <a:ext uri="{0D108BD9-81ED-4DB2-BD59-A6C34878D82A}">
                    <a16:rowId xmlns:a16="http://schemas.microsoft.com/office/drawing/2014/main" val="2354191731"/>
                  </a:ext>
                </a:extLst>
              </a:tr>
              <a:tr h="364539">
                <a:tc>
                  <a:txBody>
                    <a:bodyPr/>
                    <a:lstStyle/>
                    <a:p>
                      <a:pPr marL="13970"/>
                      <a:r>
                        <a:rPr lang="hr-HR" sz="1400">
                          <a:effectLst/>
                        </a:rPr>
                        <a:t>ljudskih prava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600"/>
                        </a:spcAft>
                      </a:pPr>
                      <a:r>
                        <a:rPr lang="hr-HR" sz="1400" dirty="0">
                          <a:effectLst/>
                        </a:rPr>
                        <a:t>suzbijanje i zaštita od diskriminacije, njegovanje zavičajnog identiteta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extLst>
                  <a:ext uri="{0D108BD9-81ED-4DB2-BD59-A6C34878D82A}">
                    <a16:rowId xmlns:a16="http://schemas.microsoft.com/office/drawing/2014/main" val="715328826"/>
                  </a:ext>
                </a:extLst>
              </a:tr>
              <a:tr h="352112">
                <a:tc>
                  <a:txBody>
                    <a:bodyPr/>
                    <a:lstStyle/>
                    <a:p>
                      <a:pPr marL="13970"/>
                      <a:r>
                        <a:rPr lang="hr-HR" sz="1400">
                          <a:effectLst/>
                        </a:rPr>
                        <a:t>obrazovanja, znanosti i istraživanja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600"/>
                        </a:spcAft>
                      </a:pPr>
                      <a:r>
                        <a:rPr lang="hr-HR" sz="1400" dirty="0">
                          <a:effectLst/>
                        </a:rPr>
                        <a:t>odgoj i obrazovanje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extLst>
                  <a:ext uri="{0D108BD9-81ED-4DB2-BD59-A6C34878D82A}">
                    <a16:rowId xmlns:a16="http://schemas.microsoft.com/office/drawing/2014/main" val="195813963"/>
                  </a:ext>
                </a:extLst>
              </a:tr>
              <a:tr h="182270">
                <a:tc>
                  <a:txBody>
                    <a:bodyPr/>
                    <a:lstStyle/>
                    <a:p>
                      <a:pPr marL="13970"/>
                      <a:r>
                        <a:rPr lang="hr-HR" sz="1400" dirty="0">
                          <a:effectLst/>
                        </a:rPr>
                        <a:t>socijalne djelatnosti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600"/>
                        </a:spcAft>
                      </a:pPr>
                      <a:r>
                        <a:rPr lang="hr-HR" sz="1400">
                          <a:effectLst/>
                        </a:rPr>
                        <a:t>socijalna pomoć i podrška, socijalne usluge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extLst>
                  <a:ext uri="{0D108BD9-81ED-4DB2-BD59-A6C34878D82A}">
                    <a16:rowId xmlns:a16="http://schemas.microsoft.com/office/drawing/2014/main" val="791333371"/>
                  </a:ext>
                </a:extLst>
              </a:tr>
              <a:tr h="364539">
                <a:tc>
                  <a:txBody>
                    <a:bodyPr/>
                    <a:lstStyle/>
                    <a:p>
                      <a:pPr marL="13970"/>
                      <a:r>
                        <a:rPr lang="hr-HR" sz="1400">
                          <a:effectLst/>
                        </a:rPr>
                        <a:t>tehničke kulture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600"/>
                        </a:spcAft>
                      </a:pPr>
                      <a:r>
                        <a:rPr lang="hr-HR" sz="1400" dirty="0">
                          <a:effectLst/>
                        </a:rPr>
                        <a:t>poticanje kreativnosti i stvaralaštva djece i mladih u tehničkoj kulturi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extLst>
                  <a:ext uri="{0D108BD9-81ED-4DB2-BD59-A6C34878D82A}">
                    <a16:rowId xmlns:a16="http://schemas.microsoft.com/office/drawing/2014/main" val="4196889862"/>
                  </a:ext>
                </a:extLst>
              </a:tr>
              <a:tr h="182270">
                <a:tc>
                  <a:txBody>
                    <a:bodyPr/>
                    <a:lstStyle/>
                    <a:p>
                      <a:pPr marL="13970"/>
                      <a:r>
                        <a:rPr lang="hr-HR" sz="1400">
                          <a:effectLst/>
                        </a:rPr>
                        <a:t>zaštite zdravlja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600"/>
                        </a:spcAft>
                      </a:pPr>
                      <a:r>
                        <a:rPr lang="hr-HR" sz="1400" dirty="0">
                          <a:effectLst/>
                        </a:rPr>
                        <a:t>preventivno djelovanje, unapređenje i zaštita zdravlja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extLst>
                  <a:ext uri="{0D108BD9-81ED-4DB2-BD59-A6C34878D82A}">
                    <a16:rowId xmlns:a16="http://schemas.microsoft.com/office/drawing/2014/main" val="1860498415"/>
                  </a:ext>
                </a:extLst>
              </a:tr>
              <a:tr h="182270">
                <a:tc>
                  <a:txBody>
                    <a:bodyPr/>
                    <a:lstStyle/>
                    <a:p>
                      <a:pPr marL="13970"/>
                      <a:r>
                        <a:rPr lang="hr-HR" sz="1400">
                          <a:effectLst/>
                        </a:rPr>
                        <a:t>zaštite okoliša i prirode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600"/>
                        </a:spcAft>
                      </a:pPr>
                      <a:r>
                        <a:rPr lang="hr-HR" sz="1400" dirty="0">
                          <a:effectLst/>
                        </a:rPr>
                        <a:t>očuvanje prirode i zaštita okoliša, zaštita životinja</a:t>
                      </a:r>
                    </a:p>
                  </a:txBody>
                  <a:tcPr marL="66242" marR="66242" marT="0" marB="0" anchor="ctr"/>
                </a:tc>
                <a:extLst>
                  <a:ext uri="{0D108BD9-81ED-4DB2-BD59-A6C34878D82A}">
                    <a16:rowId xmlns:a16="http://schemas.microsoft.com/office/drawing/2014/main" val="83930093"/>
                  </a:ext>
                </a:extLst>
              </a:tr>
              <a:tr h="729079">
                <a:tc>
                  <a:txBody>
                    <a:bodyPr/>
                    <a:lstStyle/>
                    <a:p>
                      <a:pPr marL="13970">
                        <a:spcAft>
                          <a:spcPts val="600"/>
                        </a:spcAft>
                      </a:pPr>
                      <a:r>
                        <a:rPr lang="hr-HR" sz="1400" dirty="0">
                          <a:effectLst/>
                        </a:rPr>
                        <a:t>međunarodna suradnja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hr-HR" sz="1400" dirty="0">
                          <a:effectLst/>
                        </a:rPr>
                        <a:t>Razvojna suradnja, Međunarodna humanitarna pomoć, Međunarodna prijateljstva i Ostale djelatnosti iz područja međunarodne suradnje, izuzev međunarodne suradnje u području kulture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extLst>
                  <a:ext uri="{0D108BD9-81ED-4DB2-BD59-A6C34878D82A}">
                    <a16:rowId xmlns:a16="http://schemas.microsoft.com/office/drawing/2014/main" val="1632189735"/>
                  </a:ext>
                </a:extLst>
              </a:tr>
              <a:tr h="528168">
                <a:tc gridSpan="2">
                  <a:txBody>
                    <a:bodyPr/>
                    <a:lstStyle/>
                    <a:p>
                      <a:pPr marL="13970" algn="ctr">
                        <a:spcAft>
                          <a:spcPts val="600"/>
                        </a:spcAft>
                      </a:pPr>
                      <a:r>
                        <a:rPr lang="hr-H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Područje kulture i sporta zasebni javni pozivi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42" marR="66242" marT="0" marB="0" anchor="ctr"/>
                </a:tc>
                <a:extLst>
                  <a:ext uri="{0D108BD9-81ED-4DB2-BD59-A6C34878D82A}">
                    <a16:rowId xmlns:a16="http://schemas.microsoft.com/office/drawing/2014/main" val="3168878131"/>
                  </a:ext>
                </a:extLst>
              </a:tr>
            </a:tbl>
          </a:graphicData>
        </a:graphic>
      </p:graphicFrame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0D48FF79-78BD-FF8B-BBCC-EAD4C891A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81590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7E7409-A3A8-2BB1-E97A-3218D6BDB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706" y="177283"/>
            <a:ext cx="11700587" cy="970382"/>
          </a:xfrm>
        </p:spPr>
        <p:txBody>
          <a:bodyPr>
            <a:normAutofit fontScale="90000"/>
          </a:bodyPr>
          <a:lstStyle/>
          <a:p>
            <a:pPr algn="ctr">
              <a:spcAft>
                <a:spcPts val="600"/>
              </a:spcAft>
            </a:pP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JAVNI POZIV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FINANCIRANJE PROGRAMA I PROJEKATA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KOJE PROVODE UDRUGE I DRUGE ORGANIZACIJE CIVILNOG DRUŠTVA </a:t>
            </a:r>
            <a:r>
              <a:rPr lang="hr-HR" sz="1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2024. GODINI </a:t>
            </a: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AB8DC1-3BB0-C242-8887-DF59322CD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294" y="1474237"/>
            <a:ext cx="9769151" cy="45626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r-HR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r-HR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NOVO! </a:t>
            </a:r>
          </a:p>
          <a:p>
            <a:pPr marL="0" indent="0" algn="ctr">
              <a:buNone/>
            </a:pPr>
            <a:r>
              <a:rPr lang="hr-H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Prihvatljivi prijavitelji = isključivo Udruge i druge organizacije civilnog društva!</a:t>
            </a:r>
          </a:p>
          <a:p>
            <a:pPr marL="0" indent="0" algn="ctr">
              <a:buNone/>
            </a:pPr>
            <a:endParaRPr lang="hr-HR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r-H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„udruge upisane u Registar udruga odnosno drugi odgovarajući registar i u Registar neprofitnih organizacija (udruge i njihovi savezi, te druge neprofitne organizacije - zaklade, fundacije, ustanove, umjetničke organizacije, sindikati, komore, udruge poslodavaca i vjerske zajednice), za financiranje programa/projekata koji se provode na području Grada Opatije”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dirty="0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C18E9314-3A19-120D-3BF4-5BAE4521F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58816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7E7409-A3A8-2BB1-E97A-3218D6BDB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706" y="177283"/>
            <a:ext cx="11700587" cy="970382"/>
          </a:xfrm>
        </p:spPr>
        <p:txBody>
          <a:bodyPr>
            <a:normAutofit fontScale="90000"/>
          </a:bodyPr>
          <a:lstStyle/>
          <a:p>
            <a:pPr algn="ctr">
              <a:spcAft>
                <a:spcPts val="600"/>
              </a:spcAft>
            </a:pP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JAVNI POZIV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FINANCIRANJE PROGRAMA I PROJEKATA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KOJE PROVODE UDRUGE I DRUGE ORGANIZACIJE CIVILNOG DRUŠTVA </a:t>
            </a:r>
            <a:r>
              <a:rPr lang="hr-HR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2024. GODINI </a:t>
            </a: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PREGLED RAZLIKA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D1B111D8-A3B7-8005-21FC-DC639760F5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577382"/>
              </p:ext>
            </p:extLst>
          </p:nvPr>
        </p:nvGraphicFramePr>
        <p:xfrm>
          <a:off x="325015" y="1147665"/>
          <a:ext cx="11541967" cy="5407056"/>
        </p:xfrm>
        <a:graphic>
          <a:graphicData uri="http://schemas.openxmlformats.org/drawingml/2006/table">
            <a:tbl>
              <a:tblPr firstRow="1" firstCol="1" bandRow="1"/>
              <a:tblGrid>
                <a:gridCol w="8980526">
                  <a:extLst>
                    <a:ext uri="{9D8B030D-6E8A-4147-A177-3AD203B41FA5}">
                      <a16:colId xmlns:a16="http://schemas.microsoft.com/office/drawing/2014/main" val="2738166846"/>
                    </a:ext>
                  </a:extLst>
                </a:gridCol>
                <a:gridCol w="1300076">
                  <a:extLst>
                    <a:ext uri="{9D8B030D-6E8A-4147-A177-3AD203B41FA5}">
                      <a16:colId xmlns:a16="http://schemas.microsoft.com/office/drawing/2014/main" val="1753145371"/>
                    </a:ext>
                  </a:extLst>
                </a:gridCol>
                <a:gridCol w="1261365">
                  <a:extLst>
                    <a:ext uri="{9D8B030D-6E8A-4147-A177-3AD203B41FA5}">
                      <a16:colId xmlns:a16="http://schemas.microsoft.com/office/drawing/2014/main" val="3018274948"/>
                    </a:ext>
                  </a:extLst>
                </a:gridCol>
              </a:tblGrid>
              <a:tr h="4268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OBVEZNI 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OBRASCI I DRUGE ISPRAVE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JAVNI POZIV ZA 2024.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JAVNI POZIV ZA 2023.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1944254"/>
                  </a:ext>
                </a:extLst>
              </a:tr>
              <a:tr h="2096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Obrazac 1. Opći podaci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4853829"/>
                  </a:ext>
                </a:extLst>
              </a:tr>
              <a:tr h="2096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Obrazac 2. Podaci o projektu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9201478"/>
                  </a:ext>
                </a:extLst>
              </a:tr>
              <a:tr h="2096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Obrazac 3. Proračun projekta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807647"/>
                  </a:ext>
                </a:extLst>
              </a:tr>
              <a:tr h="42680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Obrazac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4.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Izjava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partnerstvu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predaje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isključivo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ako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program/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projekt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provodi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partnerstvu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drugim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osobama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2454671"/>
                  </a:ext>
                </a:extLst>
              </a:tr>
              <a:tr h="2096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Obrazac 5. Izjava o ispunjavanju mjerila za financiranje</a:t>
                      </a:r>
                      <a:endParaRPr lang="en-GB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  <a:endParaRPr lang="en-GB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</a:t>
                      </a:r>
                      <a:endParaRPr lang="en-GB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5246186"/>
                  </a:ext>
                </a:extLst>
              </a:tr>
              <a:tr h="2096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Obrazac 6. Izjava o korištenju sredstava iz javnih izvora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9304475"/>
                  </a:ext>
                </a:extLst>
              </a:tr>
              <a:tr h="2096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Obrazac</a:t>
                      </a:r>
                      <a:r>
                        <a:rPr lang="en-GB" sz="16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7. </a:t>
                      </a:r>
                      <a:r>
                        <a:rPr lang="en-GB" sz="16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Izjava</a:t>
                      </a:r>
                      <a:r>
                        <a:rPr lang="en-GB" sz="16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lang="en-GB" sz="16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nekažnjavanju</a:t>
                      </a:r>
                      <a:endParaRPr lang="en-GB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  <a:endParaRPr lang="en-GB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</a:t>
                      </a:r>
                      <a:endParaRPr lang="en-GB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4551981"/>
                  </a:ext>
                </a:extLst>
              </a:tr>
              <a:tr h="5255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Preslika Izvatka iz Registra udruga (može ga zamijeniti i ispis elektronske stranice sa svim podacima udruge iz registra), ne starija od 30 dana od dana podnošenja prijave na Javni poziv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9252432"/>
                  </a:ext>
                </a:extLst>
              </a:tr>
              <a:tr h="51497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Preslika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Izvatka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Registra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neprofitnih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organizacija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može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ga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zamijeniti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ispis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elektronske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stranice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svim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podacima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organizacije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registra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ne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starija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od 30 dana od dana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podnošenja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prijave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Javni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poziv</a:t>
                      </a:r>
                      <a:endParaRPr lang="en-GB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0397801"/>
                  </a:ext>
                </a:extLst>
              </a:tr>
              <a:tr h="86326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Potvrda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porezne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uprave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urednom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ispunjavanju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obveza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plaćanja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doprinosa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mirovinsko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zdravstveno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osiguranje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plaćanje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poreza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drugih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davanja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državnom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proračunu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proračunima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jedinica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lokalne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samouprave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ne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starija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od 30 dana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računajući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od dana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objave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javnog</a:t>
                      </a: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natječaja</a:t>
                      </a:r>
                      <a:endParaRPr lang="en-GB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6006430"/>
                  </a:ext>
                </a:extLst>
              </a:tr>
              <a:tr h="2096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Uvjerenje</a:t>
                      </a:r>
                      <a:r>
                        <a:rPr lang="en-GB" sz="16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 se ne </a:t>
                      </a:r>
                      <a:r>
                        <a:rPr lang="en-GB" sz="16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vodi</a:t>
                      </a:r>
                      <a:r>
                        <a:rPr lang="en-GB" sz="16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kazneni</a:t>
                      </a:r>
                      <a:r>
                        <a:rPr lang="en-GB" sz="16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postupak</a:t>
                      </a:r>
                      <a:endParaRPr lang="en-GB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</a:t>
                      </a:r>
                      <a:endParaRPr lang="en-GB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  <a:endParaRPr lang="en-GB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54262"/>
                  </a:ext>
                </a:extLst>
              </a:tr>
              <a:tr h="53053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NEPODMIRENE OBVEZE PREMA PRORAČUNU GRADA OPATIJE </a:t>
                      </a:r>
                      <a:r>
                        <a:rPr lang="hr-HR" sz="14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Provjeru da li prihvatljivi prijavitelj ima nepodmirenih obveza prema Gradu Opatiji obavlja Povjerenstvo na osnovi službenih evidencija Grada Opatije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4981800"/>
                  </a:ext>
                </a:extLst>
              </a:tr>
            </a:tbl>
          </a:graphicData>
        </a:graphic>
      </p:graphicFrame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623D5C06-ED38-FBF3-4A27-139DC29CB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86754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7E7409-A3A8-2BB1-E97A-3218D6BDB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706" y="177283"/>
            <a:ext cx="11700587" cy="970382"/>
          </a:xfrm>
        </p:spPr>
        <p:txBody>
          <a:bodyPr>
            <a:normAutofit fontScale="90000"/>
          </a:bodyPr>
          <a:lstStyle/>
          <a:p>
            <a:pPr algn="ctr">
              <a:spcAft>
                <a:spcPts val="600"/>
              </a:spcAft>
            </a:pP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JAVNI POZIV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FINANCIRANJE PROGRAMA I PROJEKATA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KOJE PROVODE UDRUGE I DRUGE ORGANIZACIJE CIVILNOG DRUŠTVA </a:t>
            </a:r>
            <a:r>
              <a:rPr lang="hr-HR" sz="1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2024. GODINI </a:t>
            </a: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PREGLED RAZLIKA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D1B111D8-A3B7-8005-21FC-DC639760F5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03589"/>
              </p:ext>
            </p:extLst>
          </p:nvPr>
        </p:nvGraphicFramePr>
        <p:xfrm>
          <a:off x="559059" y="1727262"/>
          <a:ext cx="11073880" cy="3403476"/>
        </p:xfrm>
        <a:graphic>
          <a:graphicData uri="http://schemas.openxmlformats.org/drawingml/2006/table">
            <a:tbl>
              <a:tblPr firstRow="1" firstCol="1" bandRow="1"/>
              <a:tblGrid>
                <a:gridCol w="8616319">
                  <a:extLst>
                    <a:ext uri="{9D8B030D-6E8A-4147-A177-3AD203B41FA5}">
                      <a16:colId xmlns:a16="http://schemas.microsoft.com/office/drawing/2014/main" val="2738166846"/>
                    </a:ext>
                  </a:extLst>
                </a:gridCol>
                <a:gridCol w="1247351">
                  <a:extLst>
                    <a:ext uri="{9D8B030D-6E8A-4147-A177-3AD203B41FA5}">
                      <a16:colId xmlns:a16="http://schemas.microsoft.com/office/drawing/2014/main" val="1753145371"/>
                    </a:ext>
                  </a:extLst>
                </a:gridCol>
                <a:gridCol w="1210210">
                  <a:extLst>
                    <a:ext uri="{9D8B030D-6E8A-4147-A177-3AD203B41FA5}">
                      <a16:colId xmlns:a16="http://schemas.microsoft.com/office/drawing/2014/main" val="3018274948"/>
                    </a:ext>
                  </a:extLst>
                </a:gridCol>
              </a:tblGrid>
              <a:tr h="42680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8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OBVEZNI </a:t>
                      </a:r>
                      <a:r>
                        <a:rPr lang="en-GB" sz="18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OBRASCI I DRUGE ISPRAVE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JAVNI POZIV ZA 2024.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JAVNI POZIV ZA 2023.</a:t>
                      </a:r>
                    </a:p>
                  </a:txBody>
                  <a:tcPr marL="68231" marR="68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1944254"/>
                  </a:ext>
                </a:extLst>
              </a:tr>
              <a:tr h="2096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UPUTE ZA PRIJAVITELJE</a:t>
                      </a:r>
                      <a:endParaRPr lang="en-GB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  <a:endParaRPr lang="en-GB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</a:t>
                      </a:r>
                      <a:endParaRPr lang="en-GB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853829"/>
                  </a:ext>
                </a:extLst>
              </a:tr>
              <a:tr h="2096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OBRAZAC IZJAVE O NEPOSTOJANJU DVOSTRUKOG FINANCIRANJA (ISPUNJAVA SE PRIJE ZAKLJUČENJA UGOVORA)</a:t>
                      </a:r>
                      <a:endParaRPr lang="en-GB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  <a:endParaRPr lang="en-GB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</a:t>
                      </a:r>
                      <a:endParaRPr lang="en-GB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9201478"/>
                  </a:ext>
                </a:extLst>
              </a:tr>
              <a:tr h="2096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PREDLOŽAK UGOVORA O FINANCIRANJU (ZAKLJUČUJE SE NAKON ODLUKE O DODJELI SREDSTAVA)</a:t>
                      </a:r>
                      <a:endParaRPr lang="en-GB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  <a:endParaRPr lang="en-GB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</a:t>
                      </a:r>
                      <a:endParaRPr lang="en-GB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07647"/>
                  </a:ext>
                </a:extLst>
              </a:tr>
              <a:tr h="42680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obrazac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8. 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Opisno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izvješće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podnosi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u 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roku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određen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ugovorom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nakon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završetka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programa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projekta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  <a:endParaRPr lang="en-GB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  <a:endParaRPr lang="en-GB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2454671"/>
                  </a:ext>
                </a:extLst>
              </a:tr>
              <a:tr h="42680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obrazac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9. 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Financijsko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izvješće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podnosi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u 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roku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određen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ugovorom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nakon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završetka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programa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GB" sz="18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projekta</a:t>
                      </a: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  <a:endParaRPr lang="en-GB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</a:t>
                      </a:r>
                      <a:endParaRPr lang="en-GB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872603"/>
                  </a:ext>
                </a:extLst>
              </a:tr>
            </a:tbl>
          </a:graphicData>
        </a:graphic>
      </p:graphicFrame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9DB97A1B-B332-1142-B8E2-65D80BF50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282174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F64CBCD-2EC0-2165-9137-29A7024FF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424" y="336727"/>
            <a:ext cx="10748866" cy="1280890"/>
          </a:xfrm>
        </p:spPr>
        <p:txBody>
          <a:bodyPr>
            <a:noAutofit/>
          </a:bodyPr>
          <a:lstStyle/>
          <a:p>
            <a:pPr algn="ctr"/>
            <a:r>
              <a:rPr lang="en-GB" sz="2000"/>
              <a:t>JAVNI POZIV</a:t>
            </a:r>
            <a:br>
              <a:rPr lang="en-GB" sz="2000"/>
            </a:br>
            <a:r>
              <a:rPr lang="en-GB" sz="2000"/>
              <a:t>ZA FINANCIRANJE PROGRAMA I PROJEKATA</a:t>
            </a:r>
            <a:br>
              <a:rPr lang="en-GB" sz="2000"/>
            </a:br>
            <a:r>
              <a:rPr lang="en-GB" sz="2000"/>
              <a:t> KOJE PROVODE UDRUGE I DRUGE ORGANIZACIJE CIVILNOG DRUŠTVA </a:t>
            </a:r>
            <a:r>
              <a:rPr lang="hr-HR" sz="2000"/>
              <a:t> </a:t>
            </a:r>
            <a:r>
              <a:rPr lang="en-GB" sz="2000"/>
              <a:t>U 2024. GODINI</a:t>
            </a:r>
            <a:br>
              <a:rPr lang="hr-HR" sz="2000"/>
            </a:br>
            <a:r>
              <a:rPr lang="hr-HR" sz="2800" b="1">
                <a:solidFill>
                  <a:srgbClr val="FF0000"/>
                </a:solidFill>
              </a:rPr>
              <a:t>VAŽNO!!!</a:t>
            </a:r>
            <a:endParaRPr lang="en-GB" sz="2800" b="1" dirty="0">
              <a:solidFill>
                <a:srgbClr val="FF0000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7AE3DFC-5B69-D79F-3564-F3CE9EAB7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0425" y="1617617"/>
            <a:ext cx="10991462" cy="4903656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Svaki prijavitelj može na ovaj Javni poziv prijaviti </a:t>
            </a:r>
            <a:r>
              <a:rPr lang="hr-HR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najviše dva </a:t>
            </a:r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programa/projekta.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s-E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Prijave</a:t>
            </a:r>
            <a:r>
              <a:rPr lang="es-E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s-E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dostavljaju</a:t>
            </a:r>
            <a:r>
              <a:rPr lang="es-E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isključivo</a:t>
            </a:r>
            <a:r>
              <a:rPr lang="es-E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s-E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propisanim</a:t>
            </a:r>
            <a:r>
              <a:rPr lang="es-E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obrascima</a:t>
            </a:r>
            <a:r>
              <a:rPr lang="es-E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koji</a:t>
            </a:r>
            <a:r>
              <a:rPr lang="es-E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 </a:t>
            </a:r>
            <a:r>
              <a:rPr lang="es-E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zajedno</a:t>
            </a:r>
            <a:r>
              <a:rPr lang="es-E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 </a:t>
            </a:r>
            <a:r>
              <a:rPr lang="es-E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Uputama</a:t>
            </a:r>
            <a:r>
              <a:rPr lang="es-E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</a:t>
            </a:r>
            <a:r>
              <a:rPr lang="es-E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prijavitelje</a:t>
            </a:r>
            <a:r>
              <a:rPr lang="es-E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es-E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ostalom</a:t>
            </a:r>
            <a:r>
              <a:rPr lang="es-E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natječajnom</a:t>
            </a:r>
            <a:r>
              <a:rPr lang="es-E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dokumentacijom</a:t>
            </a:r>
            <a:r>
              <a:rPr lang="es-E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dostupni</a:t>
            </a:r>
            <a:r>
              <a:rPr lang="es-E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s-E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mrežnoj</a:t>
            </a:r>
            <a:r>
              <a:rPr lang="es-E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stranici</a:t>
            </a:r>
            <a:r>
              <a:rPr lang="es-E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Grada </a:t>
            </a:r>
            <a:r>
              <a:rPr lang="es-E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Opatije</a:t>
            </a:r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r-HR" sz="1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www.opatija.hr</a:t>
            </a:r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Obrasci se ispunjavaju </a:t>
            </a: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isključivo pomoću računala</a:t>
            </a:r>
            <a:r>
              <a:rPr lang="hr-HR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Sve prijave moraju biti </a:t>
            </a: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potpisane od strane osobe ovlaštene za zastupanje </a:t>
            </a:r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Udruge odnosno neprofitne organizacije i ovjerene pečatom udruge!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hr-HR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Podnošenje prijava </a:t>
            </a:r>
            <a:r>
              <a:rPr lang="hr-H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zaključno s 21. prosinca 2023.godine</a:t>
            </a:r>
            <a:r>
              <a:rPr lang="hr-H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to na sljedeće načine: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Font typeface="+mj-lt"/>
              <a:buAutoNum type="alphaLcParenR"/>
            </a:pP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neposredno u pisarnici Grada Opatije, M. Tita 3. Opatija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Font typeface="+mj-lt"/>
              <a:buAutoNum type="alphaLcParenR"/>
            </a:pP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preporučenom poštom na adresu GRAD OPATIJA, M. Tita 3, 51410 Opatija, s naznakom za „PRIJAVA NA JAVNI POZIV ZA 2024“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Clr>
                <a:srgbClr val="000000"/>
              </a:buClr>
              <a:buFont typeface="+mj-lt"/>
              <a:buAutoNum type="alphaLcParenR"/>
            </a:pP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putem elektroničke pošte 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pisarnica@opatija.hr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algn="just">
              <a:spcAft>
                <a:spcPts val="600"/>
              </a:spcAft>
              <a:buClr>
                <a:srgbClr val="000000"/>
              </a:buClr>
            </a:pPr>
            <a:r>
              <a:rPr lang="hr-HR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sz="1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scan</a:t>
            </a:r>
            <a:r>
              <a:rPr lang="hr-HR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NE PRIHVAĆA SE DOSTAVA FOTOGRAFIJA DOKUMENATA!!!</a:t>
            </a:r>
            <a:endParaRPr lang="en-GB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A8C93DAD-1F9E-F981-8AC4-4CD75DE51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2234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7E7409-A3A8-2BB1-E97A-3218D6BDB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706" y="177283"/>
            <a:ext cx="11700587" cy="970382"/>
          </a:xfrm>
        </p:spPr>
        <p:txBody>
          <a:bodyPr>
            <a:normAutofit fontScale="90000"/>
          </a:bodyPr>
          <a:lstStyle/>
          <a:p>
            <a:pPr algn="ctr">
              <a:spcAft>
                <a:spcPts val="600"/>
              </a:spcAft>
            </a:pP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JAVNI POZIV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FINANCIRANJE PROGRAMA I PROJEKATA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KOJE PROVODE UDRUGE I DRUGE ORGANIZACIJE CIVILNOG DRUŠTVA </a:t>
            </a:r>
            <a:r>
              <a:rPr lang="hr-HR" sz="1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2024. GODINI </a:t>
            </a: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AB8DC1-3BB0-C242-8887-DF59322CD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8376" y="1250303"/>
            <a:ext cx="10711542" cy="478660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hr-HR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r-HR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NOVO! </a:t>
            </a:r>
          </a:p>
          <a:p>
            <a:pPr marL="0" indent="0" algn="just">
              <a:buNone/>
            </a:pPr>
            <a:r>
              <a:rPr lang="hr-HR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Povjerenstvo za provjeru ispunjavanja formalnih uvjeta javnog poziva će, putem elektroničke pošte naznačene u prijavnom obrascu, pozvati podnositelja prijave koji je podnio nepotpunu prijavu, da prijavu </a:t>
            </a:r>
            <a:r>
              <a:rPr lang="hr-HR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nadopuni u roku od 3 (tri) dana od dana upućenog poziva</a:t>
            </a:r>
            <a:r>
              <a:rPr lang="hr-HR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hr-HR" sz="3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r-HR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slučaju da pojedini prihvatljivi prijavitelj podnese prijavu na Javni poziv za više od dva programa/projekta, Povjerenstvo za provjeru ispunjavanja formalnih uvjeta javnog poziva će, putem elektroničke pošte naznačene u prijavnom obrascu, pozvati podnositelja prijava da se </a:t>
            </a:r>
            <a:r>
              <a:rPr lang="hr-HR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opredIjeli</a:t>
            </a:r>
            <a:r>
              <a:rPr lang="hr-HR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za koje programe/projekte želi da budu vrednovani. Očitovanje se podnosi u roku od 3 dana od dana upućenog poziva. U slučaju da se prijavitelj ne očituje u roku, vrednovati će se dvije prijave koje imaju najviši proračun</a:t>
            </a:r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E704D511-694B-AD5E-9D33-4DC788016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6024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7E7409-A3A8-2BB1-E97A-3218D6BDB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706" y="177283"/>
            <a:ext cx="11700587" cy="970382"/>
          </a:xfrm>
        </p:spPr>
        <p:txBody>
          <a:bodyPr>
            <a:normAutofit fontScale="90000"/>
          </a:bodyPr>
          <a:lstStyle/>
          <a:p>
            <a:pPr algn="ctr">
              <a:spcAft>
                <a:spcPts val="600"/>
              </a:spcAft>
            </a:pP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JAVNI POZIV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FINANCIRANJE PROGRAMA I PROJEKATA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KOJE PROVODE UDRUGE I DRUGE ORGANIZACIJE CIVILNOG DRUŠTVA </a:t>
            </a:r>
            <a:r>
              <a:rPr lang="hr-HR" sz="1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2024. GODINI </a:t>
            </a: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AB8DC1-3BB0-C242-8887-DF59322CD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739" y="1875455"/>
            <a:ext cx="10711542" cy="15955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r-HR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hr-HR" sz="32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r-HR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PRORAČUN PROJEKTA</a:t>
            </a:r>
            <a:endParaRPr lang="hr-HR" sz="3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E704D511-694B-AD5E-9D33-4DC788016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16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283526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ica 4">
            <a:extLst>
              <a:ext uri="{FF2B5EF4-FFF2-40B4-BE49-F238E27FC236}">
                <a16:creationId xmlns:a16="http://schemas.microsoft.com/office/drawing/2014/main" id="{1CD929EA-F936-68ED-D911-98D465F557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146282"/>
              </p:ext>
            </p:extLst>
          </p:nvPr>
        </p:nvGraphicFramePr>
        <p:xfrm>
          <a:off x="872290" y="457200"/>
          <a:ext cx="10744322" cy="5943612"/>
        </p:xfrm>
        <a:graphic>
          <a:graphicData uri="http://schemas.openxmlformats.org/drawingml/2006/table">
            <a:tbl>
              <a:tblPr/>
              <a:tblGrid>
                <a:gridCol w="5168734">
                  <a:extLst>
                    <a:ext uri="{9D8B030D-6E8A-4147-A177-3AD203B41FA5}">
                      <a16:colId xmlns:a16="http://schemas.microsoft.com/office/drawing/2014/main" val="535824285"/>
                    </a:ext>
                  </a:extLst>
                </a:gridCol>
                <a:gridCol w="1406094">
                  <a:extLst>
                    <a:ext uri="{9D8B030D-6E8A-4147-A177-3AD203B41FA5}">
                      <a16:colId xmlns:a16="http://schemas.microsoft.com/office/drawing/2014/main" val="1186658763"/>
                    </a:ext>
                  </a:extLst>
                </a:gridCol>
                <a:gridCol w="2430162">
                  <a:extLst>
                    <a:ext uri="{9D8B030D-6E8A-4147-A177-3AD203B41FA5}">
                      <a16:colId xmlns:a16="http://schemas.microsoft.com/office/drawing/2014/main" val="646944469"/>
                    </a:ext>
                  </a:extLst>
                </a:gridCol>
                <a:gridCol w="825924">
                  <a:extLst>
                    <a:ext uri="{9D8B030D-6E8A-4147-A177-3AD203B41FA5}">
                      <a16:colId xmlns:a16="http://schemas.microsoft.com/office/drawing/2014/main" val="1769129799"/>
                    </a:ext>
                  </a:extLst>
                </a:gridCol>
                <a:gridCol w="913408">
                  <a:extLst>
                    <a:ext uri="{9D8B030D-6E8A-4147-A177-3AD203B41FA5}">
                      <a16:colId xmlns:a16="http://schemas.microsoft.com/office/drawing/2014/main" val="2526557986"/>
                    </a:ext>
                  </a:extLst>
                </a:gridCol>
              </a:tblGrid>
              <a:tr h="17429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OBRAZAC 3.  </a:t>
                      </a:r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PRORAČUN PROJEKTA</a:t>
                      </a:r>
                    </a:p>
                  </a:txBody>
                  <a:tcPr marL="3010" marR="3010" marT="3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9059818"/>
                  </a:ext>
                </a:extLst>
              </a:tr>
              <a:tr h="17429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Razdoblje provedbe projekta/programa: </a:t>
                      </a:r>
                    </a:p>
                  </a:txBody>
                  <a:tcPr marL="3010" marR="3010" marT="3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426838"/>
                  </a:ext>
                </a:extLst>
              </a:tr>
              <a:tr h="17429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  IZRAVNI TROŠKOVI </a:t>
                      </a:r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(specificirati troškove koji su izravno povezani s projektom)</a:t>
                      </a:r>
                      <a:endParaRPr lang="en-GB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10" marR="3010" marT="3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7807752"/>
                  </a:ext>
                </a:extLst>
              </a:tr>
              <a:tr h="17429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 TROŠKOVI (PRO)VODITELJA PROJEKTA/PROGRAMA 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NAPOMENA: navesti imena i prezimena osoba, njihov status (zaposlenik, vanjski suradnik,....) 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iznos koji se traži od Grada Opatija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ostali izvori </a:t>
                      </a:r>
                      <a:endParaRPr lang="en-GB" sz="1500"/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030940"/>
                  </a:ext>
                </a:extLst>
              </a:tr>
              <a:tr h="174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iznos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opis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6907261"/>
                  </a:ext>
                </a:extLst>
              </a:tr>
              <a:tr h="18708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A.1.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718489"/>
                  </a:ext>
                </a:extLst>
              </a:tr>
              <a:tr h="18708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Ukupno: 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682094"/>
                  </a:ext>
                </a:extLst>
              </a:tr>
              <a:tr h="17429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 PROMIDŽBENI MATERIJAL 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iznos koji se traži od Grada Opatija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ostali izvori </a:t>
                      </a:r>
                      <a:endParaRPr lang="en-GB" sz="1500"/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8333375"/>
                  </a:ext>
                </a:extLst>
              </a:tr>
              <a:tr h="174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iznos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opis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520678"/>
                  </a:ext>
                </a:extLst>
              </a:tr>
              <a:tr h="18708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B.1.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69894"/>
                  </a:ext>
                </a:extLst>
              </a:tr>
              <a:tr h="18708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Ukupno: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422535"/>
                  </a:ext>
                </a:extLst>
              </a:tr>
              <a:tr h="17429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 TROŠKOVI KORIŠTENJA PROSTORA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iznos koji se traži od Grada Opatija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ostali izvori </a:t>
                      </a:r>
                      <a:endParaRPr lang="en-GB" sz="1500"/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816747"/>
                  </a:ext>
                </a:extLst>
              </a:tr>
              <a:tr h="174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iznos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opis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968718"/>
                  </a:ext>
                </a:extLst>
              </a:tr>
              <a:tr h="18708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C.1.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293333"/>
                  </a:ext>
                </a:extLst>
              </a:tr>
              <a:tr h="18708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Ukupno: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943708"/>
                  </a:ext>
                </a:extLst>
              </a:tr>
              <a:tr h="187082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  NEIZRAVNI TROŠKOVI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2588523"/>
                  </a:ext>
                </a:extLst>
              </a:tr>
              <a:tr h="17429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Troškovi obavljanja osnovne djelatnosti 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(specificirati, npr. režije – plin, struja, voda, najam prostora, knjigovodstveni servis, administrativni,....)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iznos koji se traži od Grada Opatija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ostali izvori </a:t>
                      </a:r>
                      <a:endParaRPr lang="en-GB" sz="1500"/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928071"/>
                  </a:ext>
                </a:extLst>
              </a:tr>
              <a:tr h="174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iznos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opis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983512"/>
                  </a:ext>
                </a:extLst>
              </a:tr>
              <a:tr h="18708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2.1.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7759104"/>
                  </a:ext>
                </a:extLst>
              </a:tr>
              <a:tr h="18708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Ukupno: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449811"/>
                  </a:ext>
                </a:extLst>
              </a:tr>
              <a:tr h="187082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it-IT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  OSTALI NESPOMENUTI TROŠKOVI PROJEKTA/PROGRAMA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9948413"/>
                  </a:ext>
                </a:extLst>
              </a:tr>
              <a:tr h="17429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Ostali troškovi (</a:t>
                      </a: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koji nisu specificirani pod 1. i 2.)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iznos koji se traži od Grada Opatija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ostali izvori </a:t>
                      </a:r>
                      <a:endParaRPr lang="en-GB" sz="1500"/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484266"/>
                  </a:ext>
                </a:extLst>
              </a:tr>
              <a:tr h="174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iznos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opis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961861"/>
                  </a:ext>
                </a:extLst>
              </a:tr>
              <a:tr h="18708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3.1.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88959"/>
                  </a:ext>
                </a:extLst>
              </a:tr>
              <a:tr h="18708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Ukupno: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576095"/>
                  </a:ext>
                </a:extLst>
              </a:tr>
              <a:tr h="187082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GB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   TROŠKOVI NABAVE OPREME 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5502148"/>
                  </a:ext>
                </a:extLst>
              </a:tr>
              <a:tr h="17429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da-DK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Nabava opreme</a:t>
                      </a:r>
                      <a:r>
                        <a:rPr lang="da-DK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(opisati vrstu opreme, količinu i sl.)</a:t>
                      </a:r>
                      <a:endParaRPr lang="da-DK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iznos koji se traži od Grada Opatija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ostali izvori </a:t>
                      </a:r>
                      <a:endParaRPr lang="en-GB" sz="1500"/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117168"/>
                  </a:ext>
                </a:extLst>
              </a:tr>
              <a:tr h="174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iznos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opis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940768"/>
                  </a:ext>
                </a:extLst>
              </a:tr>
              <a:tr h="18708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4.1.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784568"/>
                  </a:ext>
                </a:extLst>
              </a:tr>
              <a:tr h="18708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Ukupno: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6506713"/>
                  </a:ext>
                </a:extLst>
              </a:tr>
              <a:tr h="17429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9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REKAPITULACIJA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iznos koji se traži od Grada Opatija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ostali izvori </a:t>
                      </a:r>
                      <a:endParaRPr lang="en-GB" sz="1500"/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751845"/>
                  </a:ext>
                </a:extLst>
              </a:tr>
              <a:tr h="174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iznos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opis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660313"/>
                  </a:ext>
                </a:extLst>
              </a:tr>
              <a:tr h="174299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SVEUKUPNO (1+2+3+4)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10" marR="3010" marT="30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226410"/>
                  </a:ext>
                </a:extLst>
              </a:tr>
            </a:tbl>
          </a:graphicData>
        </a:graphic>
      </p:graphicFrame>
      <p:sp>
        <p:nvSpPr>
          <p:cNvPr id="3" name="Rezervirano mjesto broja slajda 2">
            <a:extLst>
              <a:ext uri="{FF2B5EF4-FFF2-40B4-BE49-F238E27FC236}">
                <a16:creationId xmlns:a16="http://schemas.microsoft.com/office/drawing/2014/main" id="{95D937FC-6CB2-48D1-0FBB-1399C8AD2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21281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7E7409-A3A8-2BB1-E97A-3218D6BDB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706" y="177283"/>
            <a:ext cx="11700587" cy="970382"/>
          </a:xfrm>
        </p:spPr>
        <p:txBody>
          <a:bodyPr>
            <a:normAutofit fontScale="90000"/>
          </a:bodyPr>
          <a:lstStyle/>
          <a:p>
            <a:pPr algn="ctr">
              <a:spcAft>
                <a:spcPts val="600"/>
              </a:spcAft>
            </a:pP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JAVNI POZIV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FINANCIRANJE PROGRAMA I PROJEKATA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KOJE PROVODE UDRUGE I DRUGE ORGANIZACIJE CIVILNOG DRUŠTVA </a:t>
            </a:r>
            <a:r>
              <a:rPr lang="hr-HR" sz="1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2024. GODINI </a:t>
            </a: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AB8DC1-3BB0-C242-8887-DF59322CD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812" y="1147665"/>
            <a:ext cx="10795519" cy="47492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r-HR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r-HR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NOVO! 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U slučaju da odobrena sredstva budu različita od iznosa koji je u prijavi na javni poziv odnosno proračunu programa/projekta zatražio korisnik financiranja, prije zaključenja ugovora o financiranju, korisnik financiranja će biti u obvezi dostaviti novi proračun projekta usklađen sa odobrenim iznosom financiranja!!!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indent="0" algn="ctr">
              <a:buNone/>
            </a:pPr>
            <a:endParaRPr lang="en-GB" dirty="0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F617215E-6799-CA98-E04F-D2C89CB3C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18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932553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7E7409-A3A8-2BB1-E97A-3218D6BDB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706" y="177283"/>
            <a:ext cx="11700587" cy="970382"/>
          </a:xfrm>
        </p:spPr>
        <p:txBody>
          <a:bodyPr>
            <a:normAutofit fontScale="90000"/>
          </a:bodyPr>
          <a:lstStyle/>
          <a:p>
            <a:pPr algn="ctr">
              <a:spcAft>
                <a:spcPts val="600"/>
              </a:spcAft>
            </a:pP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JAVNI POZIV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FINANCIRANJE PROGRAMA I PROJEKATA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KOJE PROVODE UDRUGE I DRUGE ORGANIZACIJE CIVILNOG DRUŠTVA </a:t>
            </a:r>
            <a:r>
              <a:rPr lang="hr-HR" sz="1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2024. GODINI </a:t>
            </a:r>
            <a:b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AB8DC1-3BB0-C242-8887-DF59322CD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812" y="1147665"/>
            <a:ext cx="10795519" cy="47492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r-HR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r-HR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VAŽNO! 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SASTAVITI PRORAČUN PROJEKTA NA NAČIN DA ISTI ODRAŽAVA VRSTU I NAMJENU TROŠKOVA KOJI SE PLANIRAJU RADI REALIZACIJE PROJEKTA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hr-H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marR="0" lvl="1" indent="-228600" algn="just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KOD OPISA TROŠKOVA NE TREBA ROBOVATI „STRUČNOM TERMINOLOGOJIM” VEĆ JE BITNIJE OPISATI O KAKVIM SE TROŠKOVIMA RADI</a:t>
            </a:r>
          </a:p>
          <a:p>
            <a:pPr marL="0" indent="0" algn="ctr">
              <a:buNone/>
            </a:pPr>
            <a:endParaRPr lang="en-GB" dirty="0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FC08AF5B-202E-6EA7-3D5A-3EE588A92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19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3958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6529" y="355987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NORMATIVNI OKVIR</a:t>
            </a:r>
          </a:p>
        </p:txBody>
      </p:sp>
      <p:graphicFrame>
        <p:nvGraphicFramePr>
          <p:cNvPr id="10" name="Tablica 9">
            <a:extLst>
              <a:ext uri="{FF2B5EF4-FFF2-40B4-BE49-F238E27FC236}">
                <a16:creationId xmlns:a16="http://schemas.microsoft.com/office/drawing/2014/main" id="{1651BD97-A096-14D1-F9AC-BCDD31DB79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192953"/>
              </p:ext>
            </p:extLst>
          </p:nvPr>
        </p:nvGraphicFramePr>
        <p:xfrm>
          <a:off x="1098237" y="1166327"/>
          <a:ext cx="10457234" cy="4542199"/>
        </p:xfrm>
        <a:graphic>
          <a:graphicData uri="http://schemas.openxmlformats.org/drawingml/2006/table">
            <a:tbl>
              <a:tblPr firstRow="1" firstCol="1" bandRow="1"/>
              <a:tblGrid>
                <a:gridCol w="4871294">
                  <a:extLst>
                    <a:ext uri="{9D8B030D-6E8A-4147-A177-3AD203B41FA5}">
                      <a16:colId xmlns:a16="http://schemas.microsoft.com/office/drawing/2014/main" val="4188114179"/>
                    </a:ext>
                  </a:extLst>
                </a:gridCol>
                <a:gridCol w="5585940">
                  <a:extLst>
                    <a:ext uri="{9D8B030D-6E8A-4147-A177-3AD203B41FA5}">
                      <a16:colId xmlns:a16="http://schemas.microsoft.com/office/drawing/2014/main" val="1375477497"/>
                    </a:ext>
                  </a:extLst>
                </a:gridCol>
              </a:tblGrid>
              <a:tr h="12316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7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Zakon</a:t>
                      </a:r>
                      <a:r>
                        <a:rPr lang="en-GB" sz="17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lang="en-GB" sz="17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udrugama</a:t>
                      </a:r>
                      <a:endParaRPr lang="en-GB" sz="1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7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7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Narodne</a:t>
                      </a:r>
                      <a:r>
                        <a:rPr lang="en-GB" sz="17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novine br. 74/2014, 70/2017, 98/2019, 151/2022)</a:t>
                      </a:r>
                    </a:p>
                  </a:txBody>
                  <a:tcPr marL="71713" marR="71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uređuje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osnivanje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pravni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položaj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djelovanje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registracija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financiranje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imovina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odgovornost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statusne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promjene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nadzor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prestanak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postojanja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udruge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svojstvom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pravne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upis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prestanak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djelovanja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stranih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udruga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Republici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Hrvatskoj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ako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posebnim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zakonom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nije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drukčije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određeno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GB" sz="1500" dirty="0"/>
                    </a:p>
                  </a:txBody>
                  <a:tcPr marL="71713" marR="71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026252"/>
                  </a:ext>
                </a:extLst>
              </a:tr>
              <a:tr h="227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UDRUGE</a:t>
                      </a:r>
                    </a:p>
                  </a:txBody>
                  <a:tcPr marL="71713" marR="71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JEDINICE LOKALNE SAMOUPRAVE</a:t>
                      </a:r>
                    </a:p>
                  </a:txBody>
                  <a:tcPr marL="71713" marR="71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2565972"/>
                  </a:ext>
                </a:extLst>
              </a:tr>
              <a:tr h="30768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(1)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Udruga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koja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provodi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projekte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od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interesa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opće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dobro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financirane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javnih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izvora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najmanje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jedanput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godišnje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svome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radu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opsegu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načinu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stjecanja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korištenja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sredstava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izvještava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davatelja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sredstava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a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putem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mrežne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stranice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ili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drugi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odgovarajući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način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obavještava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širu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javnost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(2)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Udruga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je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obvezna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sredstva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stavka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1.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ovog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članka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koristiti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isključivo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provedbu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odobrenih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programa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ili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projekata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GB" sz="15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13" marR="71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(1)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Nadležna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državna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tijela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jedinice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lokalne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područne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regionalne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samouprave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javne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institucije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financiraju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ugovaraju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provedbu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projekata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od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interesa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opće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dobro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temelju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provedenog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javnog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poziva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odnosno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natječaja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ili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temelju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posebnog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propisa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financiranju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javnih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potreba</a:t>
                      </a:r>
                      <a:r>
                        <a:rPr lang="en-GB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(2)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Vlada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Republike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Hrvatske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prijedlog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svoje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stručne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službe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nadležne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udruge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uredbom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uređuje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kriterije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mjerila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postupke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financiranja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ugovaranja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programa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projekata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od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interesa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opće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dobro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koje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provode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udruge</a:t>
                      </a:r>
                      <a:r>
                        <a:rPr lang="en-GB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GB" sz="15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13" marR="717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1178325"/>
                  </a:ext>
                </a:extLst>
              </a:tr>
            </a:tbl>
          </a:graphicData>
        </a:graphic>
      </p:graphicFrame>
      <p:sp>
        <p:nvSpPr>
          <p:cNvPr id="3" name="Naslov 1">
            <a:extLst>
              <a:ext uri="{FF2B5EF4-FFF2-40B4-BE49-F238E27FC236}">
                <a16:creationId xmlns:a16="http://schemas.microsoft.com/office/drawing/2014/main" id="{A09B1FC8-CD50-2AAE-08ED-AE396B6131E6}"/>
              </a:ext>
            </a:extLst>
          </p:cNvPr>
          <p:cNvSpPr txBox="1">
            <a:spLocks/>
          </p:cNvSpPr>
          <p:nvPr/>
        </p:nvSpPr>
        <p:spPr>
          <a:xfrm>
            <a:off x="526087" y="251439"/>
            <a:ext cx="10950135" cy="3691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2800" b="1" dirty="0"/>
              <a:t>NORMATIVNI OKVIR</a:t>
            </a:r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1C2A6789-9C33-D79E-948C-C06DD8D84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69166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A826AD-E7F7-5A69-FE64-28EEFBD43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2488"/>
            <a:ext cx="10515600" cy="399985"/>
          </a:xfrm>
        </p:spPr>
        <p:txBody>
          <a:bodyPr>
            <a:normAutofit fontScale="90000"/>
          </a:bodyPr>
          <a:lstStyle/>
          <a:p>
            <a:br>
              <a:rPr lang="hr-H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hr-H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hr-H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UPUTE ZA PRIJAVITELJE</a:t>
            </a:r>
            <a:b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84129E2-0CDD-7DA3-C95C-8F80E0AF3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9754"/>
            <a:ext cx="10713097" cy="5755757"/>
          </a:xfrm>
        </p:spPr>
        <p:txBody>
          <a:bodyPr>
            <a:normAutofit fontScale="92500"/>
          </a:bodyPr>
          <a:lstStyle/>
          <a:p>
            <a:pPr algn="just">
              <a:spcAft>
                <a:spcPts val="600"/>
              </a:spcAft>
            </a:pPr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Odobrena financijska sredstva mogu se utrošiti isključivo za aktivnosti i troškove iskazane u odobrenom financijskom planu odnosno proračunu programa/projekta (obrazac 3.) što se utvrđuje ugovorom o financiranju</a:t>
            </a:r>
            <a:r>
              <a:rPr lang="hr-H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!!!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Korisnik sredstava u obvezi je voditi preciznu dokumentaciju vezanu uz provođenje projekta/programa koristeći odgovarajuće računovodstvene sustave sukladno propisima o računovodstvu neprofitnih organizacija</a:t>
            </a:r>
            <a:r>
              <a:rPr lang="hr-H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!!!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Ukupan iznos sredstava koji se može isplatiti ne može biti veći od iznosa definiranog u Ugovoru o sufinanciranju čak i ako ukupan zbroj opravdanih troškova premaši procijenjeni ukupan proračun naveden u obrascu programa/projekta</a:t>
            </a:r>
            <a:r>
              <a:rPr lang="hr-H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!!!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 slučaju da se tijekom provedbe programa/projekta pojavi potreba korisnika za promjenom prijavljenih troškova, izmjena prihvatljivih troškova moguća je isključivo uz odobrenje davatelja sredstava na način definiran ugovorom o financiranju</a:t>
            </a:r>
            <a:r>
              <a:rPr lang="hr-H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!!!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Svako odstupanje u trošenju sredstava bez odobrenja nadležnog odjela, smatrat će se nenamjenskim trošenjem sredstava</a:t>
            </a:r>
            <a:r>
              <a:rPr lang="hr-H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!!!</a:t>
            </a:r>
            <a:endParaRPr lang="hr-H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hr-H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Projekt se treba realizirati u razdoblju provedbe koji je naznačen u prijavi i ugovoru!!!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A71FD03A-BC4A-D133-657D-F99C135E5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6F6EDD-AEF6-4409-B77A-0024C68D7E87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31712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0712C246-32BA-AD70-E756-7F32AE9DC6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09817"/>
              </p:ext>
            </p:extLst>
          </p:nvPr>
        </p:nvGraphicFramePr>
        <p:xfrm>
          <a:off x="833760" y="643467"/>
          <a:ext cx="10524481" cy="5571070"/>
        </p:xfrm>
        <a:graphic>
          <a:graphicData uri="http://schemas.openxmlformats.org/drawingml/2006/table">
            <a:tbl>
              <a:tblPr firstRow="1" bandRow="1"/>
              <a:tblGrid>
                <a:gridCol w="3541657">
                  <a:extLst>
                    <a:ext uri="{9D8B030D-6E8A-4147-A177-3AD203B41FA5}">
                      <a16:colId xmlns:a16="http://schemas.microsoft.com/office/drawing/2014/main" val="2323940429"/>
                    </a:ext>
                  </a:extLst>
                </a:gridCol>
                <a:gridCol w="1595112">
                  <a:extLst>
                    <a:ext uri="{9D8B030D-6E8A-4147-A177-3AD203B41FA5}">
                      <a16:colId xmlns:a16="http://schemas.microsoft.com/office/drawing/2014/main" val="3428643887"/>
                    </a:ext>
                  </a:extLst>
                </a:gridCol>
                <a:gridCol w="755503">
                  <a:extLst>
                    <a:ext uri="{9D8B030D-6E8A-4147-A177-3AD203B41FA5}">
                      <a16:colId xmlns:a16="http://schemas.microsoft.com/office/drawing/2014/main" val="1585910823"/>
                    </a:ext>
                  </a:extLst>
                </a:gridCol>
                <a:gridCol w="1540609">
                  <a:extLst>
                    <a:ext uri="{9D8B030D-6E8A-4147-A177-3AD203B41FA5}">
                      <a16:colId xmlns:a16="http://schemas.microsoft.com/office/drawing/2014/main" val="3784828857"/>
                    </a:ext>
                  </a:extLst>
                </a:gridCol>
                <a:gridCol w="1979231">
                  <a:extLst>
                    <a:ext uri="{9D8B030D-6E8A-4147-A177-3AD203B41FA5}">
                      <a16:colId xmlns:a16="http://schemas.microsoft.com/office/drawing/2014/main" val="1173849611"/>
                    </a:ext>
                  </a:extLst>
                </a:gridCol>
                <a:gridCol w="1112369">
                  <a:extLst>
                    <a:ext uri="{9D8B030D-6E8A-4147-A177-3AD203B41FA5}">
                      <a16:colId xmlns:a16="http://schemas.microsoft.com/office/drawing/2014/main" val="274469263"/>
                    </a:ext>
                  </a:extLst>
                </a:gridCol>
              </a:tblGrid>
              <a:tr h="181981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Obrazac</a:t>
                      </a: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9. - FINANCIJSKO IZVJEŠĆE</a:t>
                      </a:r>
                    </a:p>
                  </a:txBody>
                  <a:tcPr marL="2587" marR="2587" marT="2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928061"/>
                  </a:ext>
                </a:extLst>
              </a:tr>
              <a:tr h="181981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Razdoblje</a:t>
                      </a: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1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provedbe</a:t>
                      </a: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1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projekta</a:t>
                      </a: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</a:t>
                      </a:r>
                      <a:r>
                        <a:rPr lang="en-GB" sz="1000" b="1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programa</a:t>
                      </a: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</a:t>
                      </a:r>
                    </a:p>
                  </a:txBody>
                  <a:tcPr marL="2587" marR="2587" marT="25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746014"/>
                  </a:ext>
                </a:extLst>
              </a:tr>
              <a:tr h="181981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  IZRAVNI TROŠKOVI 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specificirati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troškove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koji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izravno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povezani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projektom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75895"/>
                  </a:ext>
                </a:extLst>
              </a:tr>
              <a:tr h="48097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 TROŠKOVI (PRO)VODITELJA PROJEKTA/PROGRAMA 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NAPOMENA: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navesti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imena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prezimena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osoba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njihov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status (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zaposlenik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vanjski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suradnik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,....) 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(obrazac 3. Proračun projekta)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realizirani iznos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za koji su odobrena sredstva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realizirani iznos za koje su odobrena sredstva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ostvareni iznos iz drugih izvora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335012"/>
                  </a:ext>
                </a:extLst>
              </a:tr>
              <a:tr h="18198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A.1.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7918264"/>
                  </a:ext>
                </a:extLst>
              </a:tr>
              <a:tr h="18198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Ukupno: 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0065996"/>
                  </a:ext>
                </a:extLst>
              </a:tr>
              <a:tr h="28164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 PROMIDŽBENI MATERIJAL 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(obrazac 3. Proračun projekta)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realizirani iznos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za koji su odobrena sredstva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realizirani iznos za koje su odobrena sredstva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ostvareni iznos iz drugih izvora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625069"/>
                  </a:ext>
                </a:extLst>
              </a:tr>
              <a:tr h="18198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B.1.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2573779"/>
                  </a:ext>
                </a:extLst>
              </a:tr>
              <a:tr h="18198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Ukupno: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0304240"/>
                  </a:ext>
                </a:extLst>
              </a:tr>
              <a:tr h="28164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 TROŠKOVI KORIŠTENJA PROSTORA 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(obrazac 3. Proračun projekta)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realizirani iznos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za koji su odobrena sredstva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realizirani iznos za koje su odobrena sredstva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ostvareni iznos iz drugih izvora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392366"/>
                  </a:ext>
                </a:extLst>
              </a:tr>
              <a:tr h="18198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C.1.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524937"/>
                  </a:ext>
                </a:extLst>
              </a:tr>
              <a:tr h="18198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Ukupno: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1748033"/>
                  </a:ext>
                </a:extLst>
              </a:tr>
              <a:tr h="157065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  NEIZRAVNI TROŠKOVI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546277"/>
                  </a:ext>
                </a:extLst>
              </a:tr>
              <a:tr h="48097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Troškovi</a:t>
                      </a: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1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obavljanja</a:t>
                      </a: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1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osnovne</a:t>
                      </a: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1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djelatnosti</a:t>
                      </a: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specificirati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npr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režije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–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plin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struja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voda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najam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prostora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knjigovodstveni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servis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GB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administrativni</a:t>
                      </a: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,....)</a:t>
                      </a:r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(obrazac 3. Proračun projekta)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realizirani iznos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za koji su odobrena sredstva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realizirani iznos za koje su odobrena sredstva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ostvareni iznos iz drugih izvora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3214219"/>
                  </a:ext>
                </a:extLst>
              </a:tr>
              <a:tr h="18198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2.1.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052551"/>
                  </a:ext>
                </a:extLst>
              </a:tr>
              <a:tr h="18198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Ukupno: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0902027"/>
                  </a:ext>
                </a:extLst>
              </a:tr>
              <a:tr h="157065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t-IT" sz="8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  OSTALI NESPOMENUTI TROŠKOVI PROJEKTA/PROGRAMA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4445766"/>
                  </a:ext>
                </a:extLst>
              </a:tr>
              <a:tr h="28164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Ostali troškovi (</a:t>
                      </a:r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koji nisu specificirani pod 1. i 2.)</a:t>
                      </a:r>
                      <a:endParaRPr lang="pl-PL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(obrazac 3. Proračun projekta)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realizirani iznos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za koji su odobrena sredstva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realizirani iznos za koje su odobrena sredstva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ostvareni iznos iz drugih izvora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237708"/>
                  </a:ext>
                </a:extLst>
              </a:tr>
              <a:tr h="18198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3.1.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03466"/>
                  </a:ext>
                </a:extLst>
              </a:tr>
              <a:tr h="18198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1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Ukupno</a:t>
                      </a:r>
                      <a:r>
                        <a:rPr lang="en-GB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7467588"/>
                  </a:ext>
                </a:extLst>
              </a:tr>
              <a:tr h="157065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GB" sz="8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   TROŠKOVI NABAVE OPREME 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8592270"/>
                  </a:ext>
                </a:extLst>
              </a:tr>
              <a:tr h="281644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Nabava</a:t>
                      </a: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1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opreme</a:t>
                      </a: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</a:t>
                      </a:r>
                      <a:r>
                        <a:rPr lang="en-GB" sz="1000" b="1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opisati</a:t>
                      </a: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1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vrstu</a:t>
                      </a: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GB" sz="1000" b="1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količinu</a:t>
                      </a: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1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ili</a:t>
                      </a: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1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drugi</a:t>
                      </a: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1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opis</a:t>
                      </a: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1000" b="1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opreme</a:t>
                      </a: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(obrazac 3. Proračun projekta)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realizirani iznos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za koji su odobrena sredstva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realizirani iznos za koje su odobrena sredstva Grada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ostvareni iznos iz drugih izvora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1781440"/>
                  </a:ext>
                </a:extLst>
              </a:tr>
              <a:tr h="18198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4.1.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758671"/>
                  </a:ext>
                </a:extLst>
              </a:tr>
              <a:tr h="18198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1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Ukupno</a:t>
                      </a:r>
                      <a:r>
                        <a:rPr lang="en-GB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109858"/>
                  </a:ext>
                </a:extLst>
              </a:tr>
              <a:tr h="281644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REKAPITULACIJA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(obrazac 3. Proračun projekta)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realizirani iznos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planirani iznos za koji su odobrena sredstva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realizirani iznos za koje su odobrena sredstva Grada</a:t>
                      </a: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ostvareni</a:t>
                      </a:r>
                      <a:r>
                        <a:rPr lang="en-GB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800" b="0" i="0" u="none" strike="noStrike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iznos</a:t>
                      </a:r>
                      <a:r>
                        <a:rPr lang="en-GB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800" b="0" i="0" u="none" strike="noStrike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iz</a:t>
                      </a:r>
                      <a:r>
                        <a:rPr lang="en-GB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800" b="0" i="0" u="none" strike="noStrike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drugih</a:t>
                      </a:r>
                      <a:r>
                        <a:rPr lang="en-GB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GB" sz="800" b="0" i="0" u="none" strike="noStrike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izvora</a:t>
                      </a:r>
                      <a:endParaRPr lang="en-GB" sz="8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87" marR="2587" marT="25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190060"/>
                  </a:ext>
                </a:extLst>
              </a:tr>
            </a:tbl>
          </a:graphicData>
        </a:graphic>
      </p:graphicFrame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D66C3590-1FF5-B22B-EF89-2100C52B5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21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615889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A826AD-E7F7-5A69-FE64-28EEFBD43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UPUTE ZA PRIJAVITELJE - PRIHVATLJIVOST TROŠKOVA</a:t>
            </a:r>
            <a:b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84129E2-0CDD-7DA3-C95C-8F80E0AF3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482" y="1091682"/>
            <a:ext cx="11103427" cy="5401193"/>
          </a:xfrm>
        </p:spPr>
        <p:txBody>
          <a:bodyPr>
            <a:normAutofit fontScale="85000" lnSpcReduction="20000"/>
          </a:bodyPr>
          <a:lstStyle/>
          <a:p>
            <a:pPr indent="0" algn="just">
              <a:spcAft>
                <a:spcPts val="600"/>
              </a:spcAft>
              <a:buNone/>
            </a:pPr>
            <a:r>
              <a:rPr lang="hr-HR" sz="3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Neprihvatljivim troškovima osobito se smatraju:</a:t>
            </a:r>
            <a:endParaRPr lang="en-GB" sz="33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hr-H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dugovi i stavke za pokrivanje gubitaka ili dugova,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hr-H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dospjele kamate,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hr-H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osobni troškovi voditelja projekta, osoba koje sudjeluju u provedbi ili članova udruge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hr-H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stavke koje se već financiraju iz javnih ili drugih izvora,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hr-H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kupovina zemljišta ili građevina, osim kada je to nužno za izravno provođenje programa/projekta, kada se vlasništvo mora prenijeti na Korisnika i/ili partnere najkasnije po završetku programa/projekta,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hr-H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gubici na tečajnim razlikama,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hr-H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zajmovi trećim stranama,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hr-H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isplate pomoći, darova i sličnih namjena u novcu članovima udruge ili drugim osobama 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hr-H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troškovi vezani uz prijavu/provođenje EU projekata te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hr-H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ostali troškovi koji nisu prikazani u projektnoj prijavi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hr-H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isplate gotovine s računa udruge bez odgovarajuće dokumentacije i dokaza utroška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hr-H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troškovi za koje su ispostavljeni računi koji ne glase na udrugu 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kumimoji="0" lang="hr-H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NEĆE SE PRIZNAVATI TROŠKOVI KOJI NISU OPISANI U PRORAČUNU PROJEKTA ODNOSNO FINANCIJSKO IZVJEŠĆE VEZANO UZ OPISANE TROŠKOVE TREBA ODGOVARATI PRORAČUNU PROJEKTA!!!</a:t>
            </a:r>
          </a:p>
          <a:p>
            <a:endParaRPr lang="en-GB" dirty="0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36E22E72-9611-D2BF-BD59-105C7F309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22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077234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8A9A00EC-F719-D728-13FC-E22DE037E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hr-HR">
                <a:solidFill>
                  <a:srgbClr val="FFFFFF"/>
                </a:solidFill>
              </a:rPr>
              <a:t>ZAKLJUČNO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3898784-55A3-F362-E578-B093B0C65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USKLADITI SE S MJERILIMA PROPISANIM UREDBOM</a:t>
            </a:r>
            <a:endParaRPr lang="hr-HR"/>
          </a:p>
          <a:p>
            <a:r>
              <a:rPr lang="hr-HR"/>
              <a:t>PRIPREMITI SVU POTREBNU DOKUMENTACIJU</a:t>
            </a:r>
          </a:p>
          <a:p>
            <a:r>
              <a:rPr lang="hr-HR"/>
              <a:t>VODITI RAČUNA O PREDAJI PRIJAVE U ROKU!!!!</a:t>
            </a:r>
          </a:p>
          <a:p>
            <a:r>
              <a:rPr lang="hr-HR"/>
              <a:t>PRIDRŽAVATI SE ODREDBI UGOVORA!!!</a:t>
            </a:r>
            <a:endParaRPr lang="en-GB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D1648D99-1EEA-1594-1ADD-1DBDD166B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23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59747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7426" y="116087"/>
            <a:ext cx="10950135" cy="369103"/>
          </a:xfrm>
        </p:spPr>
        <p:txBody>
          <a:bodyPr>
            <a:noAutofit/>
          </a:bodyPr>
          <a:lstStyle/>
          <a:p>
            <a:r>
              <a:rPr lang="hr-HR" sz="2800" b="1" dirty="0"/>
              <a:t>NORMATIVNI OKVIR</a:t>
            </a:r>
          </a:p>
        </p:txBody>
      </p:sp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AC46916B-EABA-90E5-0DC3-6DAAA31D8F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801968"/>
              </p:ext>
            </p:extLst>
          </p:nvPr>
        </p:nvGraphicFramePr>
        <p:xfrm>
          <a:off x="393209" y="494521"/>
          <a:ext cx="11405581" cy="6168374"/>
        </p:xfrm>
        <a:graphic>
          <a:graphicData uri="http://schemas.openxmlformats.org/drawingml/2006/table">
            <a:tbl>
              <a:tblPr firstRow="1" firstCol="1" bandRow="1"/>
              <a:tblGrid>
                <a:gridCol w="5932946">
                  <a:extLst>
                    <a:ext uri="{9D8B030D-6E8A-4147-A177-3AD203B41FA5}">
                      <a16:colId xmlns:a16="http://schemas.microsoft.com/office/drawing/2014/main" val="3279664886"/>
                    </a:ext>
                  </a:extLst>
                </a:gridCol>
                <a:gridCol w="5472635">
                  <a:extLst>
                    <a:ext uri="{9D8B030D-6E8A-4147-A177-3AD203B41FA5}">
                      <a16:colId xmlns:a16="http://schemas.microsoft.com/office/drawing/2014/main" val="3829642353"/>
                    </a:ext>
                  </a:extLst>
                </a:gridCol>
              </a:tblGrid>
              <a:tr h="90723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Uredba o kriterijima, mjerilima i postupcima financiranja i ugovaranja programa i projekata od interesa za opće dobro koje provode udruge</a:t>
                      </a:r>
                      <a:endParaRPr lang="hr-HR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(NN 26/2015 i 37/2021)</a:t>
                      </a:r>
                      <a:r>
                        <a:rPr lang="en-GB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hr-HR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utvrđuj</a:t>
                      </a:r>
                      <a:r>
                        <a:rPr lang="hr-H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GB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kriteriji</a:t>
                      </a:r>
                      <a:r>
                        <a:rPr lang="hr-H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GB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mjerila i postupci kojenadležna tijela državne uprave, Vladini uredi i tijela te druge javne institucije, raspolažući sredstvima iz javnih izvora, primjenjuju prilikom financiranja </a:t>
                      </a:r>
                      <a:r>
                        <a:rPr lang="hr-HR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en-GB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ugovaranja programa i/ili projekata od interesa za opće dobro koje provode udruge</a:t>
                      </a:r>
                      <a:endParaRPr lang="en-GB" sz="1400" dirty="0"/>
                    </a:p>
                  </a:txBody>
                  <a:tcPr marL="25065" marR="25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/>
                      <a:endParaRPr lang="en-GB" sz="1400" dirty="0"/>
                    </a:p>
                  </a:txBody>
                  <a:tcPr marL="25065" marR="25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305504"/>
                  </a:ext>
                </a:extLst>
              </a:tr>
              <a:tr h="2319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UDRUGE</a:t>
                      </a:r>
                      <a:endParaRPr lang="en-GB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065" marR="25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JEDINICE LOKALNE SAMOUPRAVE</a:t>
                      </a:r>
                      <a:endParaRPr lang="en-GB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065" marR="25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2507920"/>
                  </a:ext>
                </a:extLst>
              </a:tr>
              <a:tr h="476298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Mjerila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koje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moraju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ispunjavati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udruge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koje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koriste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sredstva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javnih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izvora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upisana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Registar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udruga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Registar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neprofitnih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organizacija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statutom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opredijeljena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obavljanje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djelatnosti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aktivnosti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koje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predmet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financiranja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kojima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promiče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uvjerenja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ciljeve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koji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nisu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suprotnosti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Ustavom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zakonom</a:t>
                      </a:r>
                      <a:endParaRPr lang="en-GB" sz="15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mora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uredno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ispunjavati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obveze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svih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prethodno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sklopljenih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ugovora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financiranju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javnih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izvora</a:t>
                      </a:r>
                      <a:endParaRPr lang="en-GB" sz="15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mora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uredno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plaćati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doprinose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poreze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davanja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državnom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proračunu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proračunima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jedinica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lokalne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samouprave</a:t>
                      </a:r>
                      <a:endParaRPr lang="en-GB" sz="15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protiv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udruge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odnosno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ovlaštene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zastupanje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udruge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voditelja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projekta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ne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vodi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kazneni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postupak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nije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pravomoćno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osuđen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prekršaj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kazneno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djelo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članka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48.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Uredbe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udruga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mora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imati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organizacijske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kapacitete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ljudske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resurse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provedbu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projekta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transparentno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upravljanje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javnim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sredstvima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Korisnik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financiranja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hr-HR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mora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voditi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precizne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i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redovite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evidencije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vezane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uz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provo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MetaSerifPro-Book"/>
                        </a:rPr>
                        <a:t>đ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enje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programa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ili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projekta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koriste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MetaSerifPro-Book"/>
                        </a:rPr>
                        <a:t>ć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i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odgovaraju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MetaSerifPro-Book"/>
                        </a:rPr>
                        <a:t>ć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e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ra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MetaSerifPro-Book"/>
                        </a:rPr>
                        <a:t>č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unovodstvene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sustave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sukladno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propisima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o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ra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MetaSerifPro-Book"/>
                        </a:rPr>
                        <a:t>č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unovodstvu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neprofitnih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organizacija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Calibri" panose="020F0502020204030204" pitchFamily="34" charset="0"/>
                          <a:cs typeface="MetaSerifPro-Book"/>
                        </a:rPr>
                        <a:t>.</a:t>
                      </a:r>
                      <a:endParaRPr lang="en-GB" sz="15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Korisnik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financiranja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će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davatelju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nancijskih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sredstava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najkasnije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roku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od 30 dana od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primitka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zahtjeva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sukladno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uputama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davatelja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financijskih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sredstava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 to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učini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vratiti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sve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iznose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uplaćene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preko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utvrđenog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konačnog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iznosa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kao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sva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neutrošena</a:t>
                      </a:r>
                      <a:r>
                        <a:rPr lang="hr-HR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sredstva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nenamjenski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utrošena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sredstva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GB" sz="15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065" marR="25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Osnovni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standardi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koje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primjenjuje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davatelj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financijskih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sredstava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financiranju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projekta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odnose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GB" sz="15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standarde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planiranja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provedbe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financiranja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odnosno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praćenja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vrednovanja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FInanciranja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izvještavanja</a:t>
                      </a:r>
                      <a:endParaRPr lang="en-GB" sz="15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davatelj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financijskih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sredstava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prati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provedbu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aktivnosti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odobrenih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programa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projekata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kao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namjensko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trošenje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financijskih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sredstava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vrednuje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učinke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natječaja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temelju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praćenja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provedbe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programa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ili</a:t>
                      </a:r>
                      <a:r>
                        <a:rPr lang="en-GB" sz="15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projekata</a:t>
                      </a:r>
                      <a:endParaRPr lang="en-GB" sz="15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- Program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projekt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prijavljuju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se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propisanim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obrascima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kojisu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sastavni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dio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uputa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prijavitelje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Obvezni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obrasci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koje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sadržava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natječajna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dokumentacija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obrazac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opisa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programa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ili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projekta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obrazac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proračuna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projekta</a:t>
                      </a:r>
                      <a:endParaRPr lang="en-GB" sz="15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- Svi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propisani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obrasci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trebaju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biti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potpisani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ovjereni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pečatom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od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strane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ovlaštene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osobe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podnositelja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zahtjeva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voditelja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programa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ili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projekata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zahtjev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davatelja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financijskih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sredstava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dostavljaju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se u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izvorniku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.</a:t>
                      </a:r>
                      <a:endParaRPr lang="en-GB" sz="15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povjerenstvo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otvaranje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prijava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provjeru</a:t>
                      </a:r>
                      <a:r>
                        <a:rPr lang="hr-HR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ispunjavanja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propisanih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uvjeta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natječaja</a:t>
                      </a:r>
                      <a:r>
                        <a:rPr lang="hr-HR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će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detaljnim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pregledom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svake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prijave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utvrditi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one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koje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zadovoljile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one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koje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nisu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zadovoljile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propisane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uvjete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natječaja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. Niti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jedna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prijava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ne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smije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biti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odbijena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razloga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koji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nisu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navedeni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natječaju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kao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što</a:t>
                      </a:r>
                      <a:r>
                        <a:rPr lang="en-GB" sz="1500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ne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smije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biti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prihvaćena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niti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jedna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prijava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koja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ne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udovoljava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svim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propisanim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uvjetima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500" b="1" kern="0" dirty="0" err="1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natječaja</a:t>
                      </a:r>
                      <a:r>
                        <a:rPr lang="en-GB" sz="1500" b="1" kern="0" dirty="0">
                          <a:effectLst/>
                          <a:latin typeface="+mn-lt"/>
                          <a:ea typeface="MetaSerifPro-Book"/>
                          <a:cs typeface="Times New Roman" panose="02020603050405020304" pitchFamily="18" charset="0"/>
                        </a:rPr>
                        <a:t>.</a:t>
                      </a:r>
                      <a:endParaRPr lang="en-GB" sz="1500" b="1" dirty="0"/>
                    </a:p>
                  </a:txBody>
                  <a:tcPr marL="25065" marR="25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289888"/>
                  </a:ext>
                </a:extLst>
              </a:tr>
            </a:tbl>
          </a:graphicData>
        </a:graphic>
      </p:graphicFrame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42AFFBF3-44B4-A016-D327-45388990E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083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44749" y="197576"/>
            <a:ext cx="10950135" cy="369103"/>
          </a:xfrm>
        </p:spPr>
        <p:txBody>
          <a:bodyPr>
            <a:noAutofit/>
          </a:bodyPr>
          <a:lstStyle/>
          <a:p>
            <a:r>
              <a:rPr lang="hr-HR" sz="2800" b="1" dirty="0"/>
              <a:t>NORMATIVNI OKVIR</a:t>
            </a:r>
          </a:p>
        </p:txBody>
      </p:sp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1D3DB4DA-D1DC-2DCF-43CF-F3C9AF6DCA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562228"/>
              </p:ext>
            </p:extLst>
          </p:nvPr>
        </p:nvGraphicFramePr>
        <p:xfrm>
          <a:off x="544749" y="594671"/>
          <a:ext cx="10950134" cy="5974080"/>
        </p:xfrm>
        <a:graphic>
          <a:graphicData uri="http://schemas.openxmlformats.org/drawingml/2006/table">
            <a:tbl>
              <a:tblPr firstRow="1" firstCol="1" bandRow="1"/>
              <a:tblGrid>
                <a:gridCol w="3069308">
                  <a:extLst>
                    <a:ext uri="{9D8B030D-6E8A-4147-A177-3AD203B41FA5}">
                      <a16:colId xmlns:a16="http://schemas.microsoft.com/office/drawing/2014/main" val="435406167"/>
                    </a:ext>
                  </a:extLst>
                </a:gridCol>
                <a:gridCol w="7880826">
                  <a:extLst>
                    <a:ext uri="{9D8B030D-6E8A-4147-A177-3AD203B41FA5}">
                      <a16:colId xmlns:a16="http://schemas.microsoft.com/office/drawing/2014/main" val="850686255"/>
                    </a:ext>
                  </a:extLst>
                </a:gridCol>
              </a:tblGrid>
              <a:tr h="963012">
                <a:tc grid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Zakon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 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financijskom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poslovanju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računovodstvu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neprofitnih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organizacija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H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Narodne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novine br. 121/2014, 114/2022</a:t>
                      </a:r>
                      <a:r>
                        <a:rPr lang="hr-H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= </a:t>
                      </a:r>
                      <a:endParaRPr lang="hr-HR" sz="12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uređuje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okvir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financijskog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poslovanja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elementi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računovodstvenog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sustava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neprofitnih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organizacija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načela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sustava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financijskog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poslovanja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izrada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izvršavanje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financijskih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planova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izvještavanje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potrošnji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proračunskih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sredstava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računovodstvena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načela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poslovi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poslovne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knjige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knjigovodstvene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isprave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popis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imovine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obveza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načela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iskazivanja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imovine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obveza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vlastitih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izvora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priznavanja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prihoda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rashoda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primitaka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izdataka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financijsko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izvještavanje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revizija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godišnjih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financijskih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izvještaja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javna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objava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godišnjih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financijskih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izvještaja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nadzor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nad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financijskim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poslovanjem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računovodstvom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područja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koja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odnose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financijsko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poslovanje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računovodstvo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neprofitnih</a:t>
                      </a:r>
                      <a:r>
                        <a:rPr lang="en-GB" sz="11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organizacija</a:t>
                      </a:r>
                      <a:endParaRPr lang="en-GB" sz="11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34" marR="37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34" marR="37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6705102"/>
                  </a:ext>
                </a:extLst>
              </a:tr>
              <a:tr h="501106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200" kern="10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200" kern="10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Neprofitna</a:t>
                      </a:r>
                      <a:r>
                        <a:rPr lang="en-GB" sz="1200" kern="10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organizacija</a:t>
                      </a:r>
                      <a:r>
                        <a:rPr lang="en-GB" sz="1200" kern="10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koja</a:t>
                      </a:r>
                      <a:r>
                        <a:rPr lang="en-GB" sz="1200" kern="10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je </a:t>
                      </a:r>
                      <a:r>
                        <a:rPr lang="en-GB" sz="1200" kern="10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obveznik</a:t>
                      </a:r>
                      <a:r>
                        <a:rPr lang="en-GB" sz="1200" kern="10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vođenja</a:t>
                      </a:r>
                      <a:r>
                        <a:rPr lang="en-GB" sz="1200" kern="10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dvojnog</a:t>
                      </a:r>
                      <a:r>
                        <a:rPr lang="en-GB" sz="1200" kern="10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knjigovodstva</a:t>
                      </a:r>
                      <a:r>
                        <a:rPr lang="en-GB" sz="1200" kern="10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obvezna</a:t>
                      </a:r>
                      <a:r>
                        <a:rPr lang="en-GB" sz="1200" kern="10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je </a:t>
                      </a:r>
                      <a:r>
                        <a:rPr lang="en-GB" sz="1200" b="1" kern="10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izrađivati</a:t>
                      </a:r>
                      <a:r>
                        <a:rPr lang="en-GB" sz="1200" b="1" kern="10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godišnji</a:t>
                      </a:r>
                      <a:r>
                        <a:rPr lang="en-GB" sz="1200" b="1" kern="10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program </a:t>
                      </a:r>
                      <a:r>
                        <a:rPr lang="en-GB" sz="1200" b="1" kern="10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rada</a:t>
                      </a:r>
                      <a:r>
                        <a:rPr lang="en-GB" sz="1200" b="1" kern="10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200" b="1" kern="10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financijski</a:t>
                      </a:r>
                      <a:r>
                        <a:rPr lang="en-GB" sz="1200" b="1" kern="10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plan za </a:t>
                      </a:r>
                      <a:r>
                        <a:rPr lang="en-GB" sz="1200" b="1" kern="10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njegovu</a:t>
                      </a:r>
                      <a:r>
                        <a:rPr lang="en-GB" sz="1200" b="1" kern="10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provedbu</a:t>
                      </a:r>
                      <a:r>
                        <a:rPr lang="en-GB" sz="1200" b="1" kern="10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hr-HR" sz="1200" b="1" kern="100" dirty="0">
                        <a:solidFill>
                          <a:srgbClr val="484848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Neprofitna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organizacija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koja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ostvaruje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sredstva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javnih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izvora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dužna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je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nadležnom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tijelu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državne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uprave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jedinici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lokalne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područne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regionalne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samouprave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odnosno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drugom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nadležnom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tijelu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javne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vlasti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dostaviti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izvještaj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potrošnji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proračunskih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sredstava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hr-HR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Računovodstvo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propisano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ovim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Zakonom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temelji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računovodstvenim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načelima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točnosti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istinitosti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pouzdanosti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pojedinačnom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iskazivanju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pozicija</a:t>
                      </a:r>
                      <a:r>
                        <a:rPr lang="hr-HR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Knjiženje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evidentiranje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poslovnih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događaja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poslovnim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knjigama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temelji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vjerodostojnim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istinitim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urednim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prethodno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kontroliranim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knjigovodstvenim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ispravama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hr-HR" sz="12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Zakonski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zastupnik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odgovoran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je za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ustroj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zakonito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poslovanje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vođenje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računovodstvenih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poslova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hr-HR" sz="12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Neprofitna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organizacija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obvezna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je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upisati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u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Registar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neprofitnih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organizacija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hr-HR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Godišnji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financijski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izvještaji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neprofitne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organizacije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javno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objavljuju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putem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Registra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neprofitnih</a:t>
                      </a:r>
                      <a:r>
                        <a:rPr lang="en-GB" sz="12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organizacija</a:t>
                      </a:r>
                      <a:r>
                        <a:rPr lang="en-GB" sz="12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37234" marR="37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Novčanom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kaznom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iznosu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od 660,00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 26.540,00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kaznit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će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 za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prekršaj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neprofitna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organizacija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koja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vodi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dvojno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knjigovodstvo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a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novčanom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kaznom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iznosu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od 130,00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 6630,00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kaznit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će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 za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prekršaj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neprofitna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organizacija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koja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vodi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jednostavno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knjigovodstvo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ako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GB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……..</a:t>
                      </a:r>
                      <a:endParaRPr lang="en-GB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ne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izrađuje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ili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ne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usvaja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financijske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planove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sukladno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odredbama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ovoga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Zakona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članak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5.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stavci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1.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3.)</a:t>
                      </a:r>
                      <a:endParaRPr lang="en-GB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ne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dostavi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izvještaj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potrošnji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proračunskih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sredstava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nadležnom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tijelu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državne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uprave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odnosno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jedinici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lokalne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područne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regionalne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samouprave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članak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6.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stavak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1.)</a:t>
                      </a:r>
                      <a:endParaRPr lang="en-GB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ne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vodi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poslovne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knjige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dvojnog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knjigovodstva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sukladno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odredbama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ovoga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Zakona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članak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12.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stavak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1.)</a:t>
                      </a:r>
                      <a:endParaRPr lang="en-GB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 ne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čuva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dnevnik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glavnu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knjigu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pomoćne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knjige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rokovima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način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sukladno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odredbama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ovoga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Zakona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članak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16.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stavak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5.)</a:t>
                      </a:r>
                      <a:endParaRPr lang="en-GB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 ne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čuva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knjigu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primitaka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izdataka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knjigu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blagajne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knjigu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ulaznih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računa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knjigu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izlaznih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računa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popis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dugotrajne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nefinancijske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imovine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rokovima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način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sukladno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odredbama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ovoga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Zakona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članak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16.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stavak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6.)</a:t>
                      </a:r>
                      <a:endParaRPr lang="en-GB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18. ne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sastavlja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ne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podnosi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financijske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izvještaje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sukladno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odredbama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ovoga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Zakona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članak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28.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stavak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4.)</a:t>
                      </a:r>
                      <a:endParaRPr lang="en-GB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19. ne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objavi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svojim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mrežnim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stranicama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revizorsko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izvješće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obavljenoj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reviziji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godišnjih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financijskih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izvještaja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odnosno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uvidu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financijske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izvještaje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prethodnu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godinu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članak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32.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stavak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3.)</a:t>
                      </a:r>
                      <a:endParaRPr lang="en-GB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 ne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upiše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 u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Registar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neprofitnih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organizacija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članak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34.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stavak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1.)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ili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ne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izvijesti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promjeni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podataka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unesenih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Registar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neprofitnih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organizacija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članak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35. </a:t>
                      </a:r>
                      <a:r>
                        <a:rPr lang="en-GB" sz="1200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stavak</a:t>
                      </a:r>
                      <a:r>
                        <a:rPr lang="en-GB" sz="1200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1.)</a:t>
                      </a:r>
                      <a:endParaRPr lang="en-GB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Novčanom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kaznom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iznosu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od 660,00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 2650,00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kaznit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će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 za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prekršaj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stavka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1.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ovoga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članka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osoba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zakonski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zastupnik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neprofitne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organizacije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koja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vodi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dvojno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knjigovodstvo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a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novčanom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kaznom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iznosu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od 130,00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 1320,00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kaznit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će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 za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prekršaj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stavka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1.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ovoga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članka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osoba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zakonski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zastupnik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neprofitne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organizacije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koja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vodi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jednostavno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knjigovodstvo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GB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r-HR" sz="1200" b="1" kern="0" dirty="0">
                        <a:solidFill>
                          <a:srgbClr val="484848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Novčanom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kaznom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iznosu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od 1320,00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 6630,00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kaznit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će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 za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prekršaj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čelnik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tijela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državne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uprave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odnosno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jedinice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lokalne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područne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regionalne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samouprave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ako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odobri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isplatu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neprofitnoj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organizaciji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koja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nije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upisana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Registar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neprofitnih</a:t>
                      </a:r>
                      <a:r>
                        <a:rPr lang="en-GB" sz="1200" b="1" kern="0" dirty="0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1" kern="0" dirty="0" err="1">
                          <a:solidFill>
                            <a:srgbClr val="48484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organizacija</a:t>
                      </a:r>
                      <a:endParaRPr lang="en-GB" sz="12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34" marR="372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3235920"/>
                  </a:ext>
                </a:extLst>
              </a:tr>
            </a:tbl>
          </a:graphicData>
        </a:graphic>
      </p:graphicFrame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6FE6F5E1-FE48-449A-9D36-D43142A65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23658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44749" y="293370"/>
            <a:ext cx="10950135" cy="369103"/>
          </a:xfrm>
        </p:spPr>
        <p:txBody>
          <a:bodyPr>
            <a:noAutofit/>
          </a:bodyPr>
          <a:lstStyle/>
          <a:p>
            <a:r>
              <a:rPr lang="hr-HR" sz="2800" b="1" dirty="0"/>
              <a:t>NORMATIVNI OKVIR</a:t>
            </a:r>
          </a:p>
        </p:txBody>
      </p:sp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B7EB467A-D6B5-DB99-7ED0-D9F88C2B07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019573"/>
              </p:ext>
            </p:extLst>
          </p:nvPr>
        </p:nvGraphicFramePr>
        <p:xfrm>
          <a:off x="559837" y="662473"/>
          <a:ext cx="10935047" cy="5683663"/>
        </p:xfrm>
        <a:graphic>
          <a:graphicData uri="http://schemas.openxmlformats.org/drawingml/2006/table">
            <a:tbl>
              <a:tblPr firstRow="1" firstCol="1" bandRow="1"/>
              <a:tblGrid>
                <a:gridCol w="5075853">
                  <a:extLst>
                    <a:ext uri="{9D8B030D-6E8A-4147-A177-3AD203B41FA5}">
                      <a16:colId xmlns:a16="http://schemas.microsoft.com/office/drawing/2014/main" val="1805610212"/>
                    </a:ext>
                  </a:extLst>
                </a:gridCol>
                <a:gridCol w="5859194">
                  <a:extLst>
                    <a:ext uri="{9D8B030D-6E8A-4147-A177-3AD203B41FA5}">
                      <a16:colId xmlns:a16="http://schemas.microsoft.com/office/drawing/2014/main" val="378102604"/>
                    </a:ext>
                  </a:extLst>
                </a:gridCol>
              </a:tblGrid>
              <a:tr h="949188">
                <a:tc grid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Zakon</a:t>
                      </a:r>
                      <a:r>
                        <a:rPr lang="en-GB" sz="16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lang="en-GB" sz="16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</a:t>
                      </a:r>
                      <a:r>
                        <a:rPr lang="hr-HR" sz="1600" b="1" kern="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ačunu</a:t>
                      </a:r>
                      <a:endParaRPr lang="hr-HR" sz="16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uređuje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planiranje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izrada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donošenje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izvršavanje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proračuna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upravljanje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imovinom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obvezama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upravljanje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dugom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općeg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proračuna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zaduživanje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jamstva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Republike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Hrvatske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jedinica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lokalne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područne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regionalne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samouprave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računovodstvo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proračunski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nadzor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druga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pitanja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vezana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za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upravljanje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javnim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financijama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GB" sz="16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41" marR="49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 marL="49941" marR="49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4948214"/>
                  </a:ext>
                </a:extLst>
              </a:tr>
              <a:tr h="228398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Izvršno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tijelo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jedinice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lokalne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područne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regionalne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samouprave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čelnik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proračunskog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izvanproračunskog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korisnika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odgovorni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za: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planiranje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izvršavanje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svog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dijela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odnosno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financijskog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plana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naplatu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prihoda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primitaka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svoje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nadležnosti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uplatu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evidentiranje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proračunu</a:t>
                      </a:r>
                      <a:endParaRPr lang="en-GB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preuzimanje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obveza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verifikaciju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obveza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izdavanje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naloga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plaćanje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teret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sredstava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tijela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koje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vodi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utvrđivanje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prava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naplate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izdavanje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naloga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naplatu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korist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sredstava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tijela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koje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vodi</a:t>
                      </a:r>
                      <a:endParaRPr lang="en-GB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zakonitost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svrhovitost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učinkovitost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ekonomičnost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djelotvornost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raspolaganju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sredstvima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tijela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koje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vodi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41" marR="49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Novčanom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kaznom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iznosu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od 10.000,00 do 50.000,00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kuna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kaznit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će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za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prekršaj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odgovorna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osoba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GB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izvršno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tijelo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jedinice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lokalne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područne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regionalne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samouprave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čelnik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proračunskog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izvanproračunskog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korisnika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ne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postupa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sukladno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odgovornostima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preuzimanje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obveza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verifikaciju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obveza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.)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izvršno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tijelo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jedinice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lokalne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područne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regionalne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samouprave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čelnik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proračunskog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izvanproračunskog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korisnika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ne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postupa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sukladno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odgovornostima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zakonitost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svrhovitost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učinkovitost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ekonomičnost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djelotvornost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raspolaganju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sredstvima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tijela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koje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void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proračunski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korisnik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jedinica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lokalne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područne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regionalne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samouprave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ne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izvršavaju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rashode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izdatke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skladu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namjenom</a:t>
                      </a:r>
                      <a:endParaRPr lang="en-GB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rashodi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izdaci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isplaćeni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računa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ne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temelje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vjerodostojnoj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knjigovodstvenoj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ispravi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kojom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dokazuje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obveza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plaćanja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isplatu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nema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pravnog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temelja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je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isplata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izvršena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iznosu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većem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od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onoga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koji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proizlazi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knjigovodstvene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isprave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članak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62.)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za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isplaćena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sredstva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ne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provjerava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njihovo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zakonito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namjensko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korištenje</a:t>
                      </a:r>
                      <a:endParaRPr lang="en-GB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jedinica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lokalne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područne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regionalne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samouprave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proračunski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korisnik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nakon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što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naknadno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utvrde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 je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isplata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izvršena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nezakonito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neopravdano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odnosno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utvrdi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sredstva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utrošena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nezakonito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nenamjenski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nesvrhovito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odmah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ne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zahtijevaju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povrat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proračunskih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sredstava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</a:t>
                      </a:r>
                      <a:endParaRPr lang="en-GB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41" marR="49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0397634"/>
                  </a:ext>
                </a:extLst>
              </a:tr>
              <a:tr h="93244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Jedinice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lokalne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područne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regionalne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samouprave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proračunski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izvanproračunski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korisnici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obvezni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provjeriti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zakonito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namjensko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korištenje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sredstava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isplaćenih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proračunskim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izvanproračunskim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korisnicima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odnosno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krajnjim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korisnicima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49941" marR="49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41" marR="49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1837301"/>
                  </a:ext>
                </a:extLst>
              </a:tr>
              <a:tr h="121554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naknadno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utvrdi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 je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isplata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izvršena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nezakonito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neopravdano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odnosno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utvrdi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sredstva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utrošena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nezakonito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nenamjenski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ili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nesvrhovito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jedinica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lokalne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područne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regionalne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samouprave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odnosno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proračunski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korisnik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dužan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je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odmah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zahtijevati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povrat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sredstava</a:t>
                      </a: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GB" sz="1400" b="1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proračun</a:t>
                      </a:r>
                      <a:r>
                        <a:rPr lang="en-GB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49941" marR="49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941" marR="49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427686"/>
                  </a:ext>
                </a:extLst>
              </a:tr>
            </a:tbl>
          </a:graphicData>
        </a:graphic>
      </p:graphicFrame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58C0C010-C3D9-B5DA-5D3B-EECEDBB6C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3698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18309" y="522515"/>
            <a:ext cx="10886303" cy="6158204"/>
          </a:xfrm>
        </p:spPr>
        <p:txBody>
          <a:bodyPr>
            <a:normAutofit fontScale="70000" lnSpcReduction="20000"/>
          </a:bodyPr>
          <a:lstStyle/>
          <a:p>
            <a:r>
              <a:rPr lang="hr-HR" sz="2800" dirty="0"/>
              <a:t>Kontrolom Izjava o fiskalnoj odgovornosti za 2021. godinu utvrđeno je  da se o sredstvima dodijeljenim iz proračuna na ime subvencija, pomoći i  donacija </a:t>
            </a:r>
            <a:r>
              <a:rPr lang="hr-HR" sz="2800" b="1" dirty="0"/>
              <a:t>ne vodi dovoljno računa, </a:t>
            </a:r>
            <a:r>
              <a:rPr lang="hr-HR" sz="2800" dirty="0"/>
              <a:t>naročito po pitanju: </a:t>
            </a:r>
            <a:br>
              <a:rPr lang="hr-HR" sz="2800" dirty="0"/>
            </a:br>
            <a:r>
              <a:rPr lang="hr-HR" sz="2800" dirty="0"/>
              <a:t>       - dostave izvješća o namjenskom utrošku sredstava </a:t>
            </a:r>
            <a:br>
              <a:rPr lang="hr-HR" sz="2800" dirty="0"/>
            </a:br>
            <a:r>
              <a:rPr lang="hr-HR" sz="2800" dirty="0"/>
              <a:t>       - kontrole dostavljenih izvješća o namjenskom</a:t>
            </a:r>
            <a:r>
              <a:rPr lang="en-US" sz="2800" dirty="0"/>
              <a:t> </a:t>
            </a:r>
            <a:r>
              <a:rPr lang="hr-HR" sz="2800" dirty="0"/>
              <a:t>utrošku sredstava</a:t>
            </a:r>
          </a:p>
          <a:p>
            <a:r>
              <a:rPr lang="hr-HR" sz="2800" dirty="0"/>
              <a:t>Nalazi Državne revizije: </a:t>
            </a:r>
            <a:endParaRPr lang="hr-HR" dirty="0"/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hr-HR" dirty="0"/>
              <a:t>pojedini gradovi su koristili (nerijetko) više načina dodjele sredstava iz javnih izvora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hr-HR" dirty="0"/>
              <a:t>7.956.507,76 kuna dodijeljeno je suprotno Uredbi</a:t>
            </a:r>
            <a:r>
              <a:rPr lang="hr-HR" dirty="0">
                <a:solidFill>
                  <a:srgbClr val="0070C0"/>
                </a:solidFill>
              </a:rPr>
              <a:t>*</a:t>
            </a:r>
            <a:r>
              <a:rPr lang="hr-HR" dirty="0"/>
              <a:t> (1,4 % ukupnog iznosa)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hr-HR" dirty="0"/>
              <a:t>veliki broj programa i projekata organizacija civilnog društva se financirao na neki drugi način, koji nije predviđen Uredbom – njih 477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za čak 764 projekta i programa sredstva su dodijeljena jednokratno, odlukom čelnika, za neplanirane aktivnosti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samo 88 davatelja sredstava ima strateški i/ili programski dokument temeljem kojeg su planirana prioritetna područja i raspisivanje natječaja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samo 96 gradova sačinjavalo je ugovor o dodjeli sredstava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samo 92 grada tražila su od udruga da dostave Izjavu o nepostojanju dvostrukog financiranja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84 grada traže dokaz o nepostojanju javnog duga prije potpisa ugovora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u 89 grada sudionici postupka dodjele financijskih sredstava potpisuju Izjavu o nepristranosti i povjerljivosti</a:t>
            </a:r>
          </a:p>
          <a:p>
            <a:pPr marL="0" indent="0">
              <a:buNone/>
            </a:pPr>
            <a:r>
              <a:rPr lang="hr-HR" dirty="0">
                <a:solidFill>
                  <a:srgbClr val="0070C0"/>
                </a:solidFill>
              </a:rPr>
              <a:t>*</a:t>
            </a:r>
            <a:r>
              <a:rPr lang="hr-HR" sz="1500" i="1" dirty="0"/>
              <a:t>Uredba o kriterijima, mjerilima i postupcima financiranja i ugovaranja programa i projekata od interesa za opće dobro koje provode udruge </a:t>
            </a:r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F6FD39B4-C1CD-B8F0-B239-736C8CE20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1889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3600" b="1">
                <a:solidFill>
                  <a:schemeClr val="tx2"/>
                </a:solidFill>
              </a:rPr>
              <a:t>Zaključak Vlade Republike Hrvatske</a:t>
            </a:r>
            <a:br>
              <a:rPr lang="en-US" sz="3600" b="1">
                <a:solidFill>
                  <a:schemeClr val="tx2"/>
                </a:solidFill>
              </a:rPr>
            </a:br>
            <a:r>
              <a:rPr lang="en-US" sz="3600" b="1">
                <a:solidFill>
                  <a:schemeClr val="tx2"/>
                </a:solidFill>
              </a:rPr>
              <a:t>(</a:t>
            </a:r>
            <a:r>
              <a:rPr lang="hr-HR" sz="3600" b="1">
                <a:solidFill>
                  <a:schemeClr val="tx2"/>
                </a:solidFill>
              </a:rPr>
              <a:t>24. studenog</a:t>
            </a:r>
            <a:r>
              <a:rPr lang="en-US" sz="3600" b="1">
                <a:solidFill>
                  <a:schemeClr val="tx2"/>
                </a:solidFill>
              </a:rPr>
              <a:t>a</a:t>
            </a:r>
            <a:r>
              <a:rPr lang="hr-HR" sz="3600" b="1">
                <a:solidFill>
                  <a:schemeClr val="tx2"/>
                </a:solidFill>
              </a:rPr>
              <a:t> 2022</a:t>
            </a:r>
            <a:r>
              <a:rPr lang="en-US" sz="3600" b="1">
                <a:solidFill>
                  <a:schemeClr val="tx2"/>
                </a:solidFill>
              </a:rPr>
              <a:t>.</a:t>
            </a:r>
            <a:r>
              <a:rPr lang="hr-HR" sz="3600" b="1">
                <a:solidFill>
                  <a:schemeClr val="tx2"/>
                </a:solidFill>
              </a:rPr>
              <a:t> godine</a:t>
            </a:r>
            <a:r>
              <a:rPr lang="en-US" sz="3600" b="1">
                <a:solidFill>
                  <a:schemeClr val="tx2"/>
                </a:solidFill>
              </a:rPr>
              <a:t>)</a:t>
            </a:r>
            <a:endParaRPr lang="hr-HR" sz="3600" b="1">
              <a:solidFill>
                <a:schemeClr val="tx2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hr-HR" sz="1800">
                <a:solidFill>
                  <a:schemeClr val="tx2"/>
                </a:solidFill>
              </a:rPr>
              <a:t>Na temelju Objedinjenog godišnjeg</a:t>
            </a:r>
            <a:r>
              <a:rPr lang="en-US" sz="1800">
                <a:solidFill>
                  <a:schemeClr val="tx2"/>
                </a:solidFill>
              </a:rPr>
              <a:t> izvješća</a:t>
            </a:r>
            <a:r>
              <a:rPr lang="hr-HR" sz="1800">
                <a:solidFill>
                  <a:schemeClr val="tx2"/>
                </a:solidFill>
              </a:rPr>
              <a:t> o sustavu unutarnjih kontrola u javnom sektoru za 2021. godinu zadužene su </a:t>
            </a:r>
            <a:r>
              <a:rPr lang="hr-HR" sz="1800" b="1" i="1">
                <a:solidFill>
                  <a:schemeClr val="tx2"/>
                </a:solidFill>
              </a:rPr>
              <a:t>Jedinice lokalne i područne (regionalne) samouprave koje imaju uspostavljenu unutarnju reviziju da planiraju i tijekom 2023. godine provedu unutarnju reviziju subvencija, donacija i potpora dodijeljenih iz proračuna jedinice lokalne i područne (regionalne) samouprave</a:t>
            </a:r>
          </a:p>
          <a:p>
            <a:pPr marL="0" indent="0">
              <a:buNone/>
            </a:pPr>
            <a:r>
              <a:rPr lang="hr-HR" sz="1800">
                <a:solidFill>
                  <a:schemeClr val="tx2"/>
                </a:solidFill>
              </a:rPr>
              <a:t>Cilj: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1800">
                <a:solidFill>
                  <a:schemeClr val="tx2"/>
                </a:solidFill>
              </a:rPr>
              <a:t>procjena sustava unutarnjih kontrola pri dodjeli i kontroli namjenskog utroška sredstava koja se dodjeljuju iz proračuna kroz subvencije, donacije i pomoći te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1800">
                <a:solidFill>
                  <a:schemeClr val="tx2"/>
                </a:solidFill>
              </a:rPr>
              <a:t>davanje preporuka za poboljšanje postojećih postupaka i procedura koje će pridonijeti zakonitom, ekonomičnom i svrhovitom trošenju proračunskih sredstava te s tim pridonijeti funkcioniranju sustava unutarnjih kontrola. </a:t>
            </a:r>
          </a:p>
          <a:p>
            <a:pPr marL="0" indent="0">
              <a:buNone/>
            </a:pPr>
            <a:endParaRPr lang="hr-HR" sz="1800">
              <a:solidFill>
                <a:schemeClr val="tx2"/>
              </a:solidFill>
            </a:endParaRPr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D39697C5-3BD3-C143-D2E5-5BCA4CE97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317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31844" y="180146"/>
            <a:ext cx="10944808" cy="1499364"/>
          </a:xfrm>
        </p:spPr>
        <p:txBody>
          <a:bodyPr anchor="ctr">
            <a:normAutofit fontScale="90000"/>
          </a:bodyPr>
          <a:lstStyle/>
          <a:p>
            <a:br>
              <a:rPr lang="en-GB" sz="4000" b="0" i="0" u="none" strike="noStrike" baseline="0" dirty="0">
                <a:latin typeface="Calibri" panose="020F0502020204030204" pitchFamily="34" charset="0"/>
              </a:rPr>
            </a:br>
            <a:r>
              <a:rPr lang="hr-HR" sz="4000" b="1" dirty="0">
                <a:latin typeface="Calibri" panose="020F0502020204030204" pitchFamily="34" charset="0"/>
              </a:rPr>
              <a:t>JAVNI POZIV ZA FINANCIRANJE PROGRAMA I PROJEKATA</a:t>
            </a:r>
            <a:br>
              <a:rPr lang="hr-HR" sz="4000" b="1" dirty="0">
                <a:latin typeface="Calibri" panose="020F0502020204030204" pitchFamily="34" charset="0"/>
              </a:rPr>
            </a:br>
            <a:r>
              <a:rPr lang="hr-HR" sz="4000" b="1" dirty="0">
                <a:latin typeface="Calibri" panose="020F0502020204030204" pitchFamily="34" charset="0"/>
              </a:rPr>
              <a:t> KOJE PROVODE UDRUGE I DRUGE ORGANIZACIJE CIVILNOG DRUŠTVA U 2024. GODINI</a:t>
            </a:r>
            <a:br>
              <a:rPr lang="hr-HR" sz="4000" b="1" dirty="0">
                <a:latin typeface="Calibri" panose="020F0502020204030204" pitchFamily="34" charset="0"/>
              </a:rPr>
            </a:br>
            <a:endParaRPr lang="hr-HR" sz="4000" dirty="0"/>
          </a:p>
        </p:txBody>
      </p:sp>
      <p:sp>
        <p:nvSpPr>
          <p:cNvPr id="3" name="Strelica: prema dolje 2">
            <a:extLst>
              <a:ext uri="{FF2B5EF4-FFF2-40B4-BE49-F238E27FC236}">
                <a16:creationId xmlns:a16="http://schemas.microsoft.com/office/drawing/2014/main" id="{F388E419-3166-A979-0FA3-B9636E855EAF}"/>
              </a:ext>
            </a:extLst>
          </p:cNvPr>
          <p:cNvSpPr/>
          <p:nvPr/>
        </p:nvSpPr>
        <p:spPr>
          <a:xfrm>
            <a:off x="5853684" y="1726817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Naslov 1">
            <a:extLst>
              <a:ext uri="{FF2B5EF4-FFF2-40B4-BE49-F238E27FC236}">
                <a16:creationId xmlns:a16="http://schemas.microsoft.com/office/drawing/2014/main" id="{91B9DE3E-687D-D230-177B-38967B8237AF}"/>
              </a:ext>
            </a:extLst>
          </p:cNvPr>
          <p:cNvSpPr txBox="1">
            <a:spLocks/>
          </p:cNvSpPr>
          <p:nvPr/>
        </p:nvSpPr>
        <p:spPr>
          <a:xfrm>
            <a:off x="432318" y="2449940"/>
            <a:ext cx="11327363" cy="3405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000" b="1" dirty="0">
                <a:latin typeface="Calibri" panose="020F0502020204030204" pitchFamily="34" charset="0"/>
              </a:rPr>
              <a:t>primjena normativnog okvira = ispunjavanje uvjeta natječaja i ugovora!</a:t>
            </a:r>
          </a:p>
          <a:p>
            <a:endParaRPr lang="hr-HR" sz="4000" b="1" dirty="0">
              <a:latin typeface="Calibri" panose="020F050202020403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hr-HR" sz="4000" dirty="0">
                <a:latin typeface="Calibri" panose="020F0502020204030204" pitchFamily="34" charset="0"/>
              </a:rPr>
              <a:t>Udruge moraju ispunjavati propisana mjerila da bi ostvarila mogućnost financiranja iz proračuna i poslovati sukladno propisima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hr-HR" sz="4000" dirty="0">
                <a:latin typeface="Calibri" panose="020F0502020204030204" pitchFamily="34" charset="0"/>
              </a:rPr>
              <a:t>Prijave izvan roka i bez potpune dokumentacije neće se prihvaćati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hr-HR" sz="4000" dirty="0">
                <a:latin typeface="Calibri" panose="020F0502020204030204" pitchFamily="34" charset="0"/>
              </a:rPr>
              <a:t>Pomoć udrugama u pripremi prijava i realizaciji projekta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hr-HR" sz="4000" dirty="0">
                <a:latin typeface="Calibri" panose="020F0502020204030204" pitchFamily="34" charset="0"/>
              </a:rPr>
              <a:t>Naglasak na namjenskom trošenju sredstava = povrat sredstava</a:t>
            </a:r>
            <a:endParaRPr lang="hr-HR" sz="4000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28A90EA-CAC8-0748-F5E6-FB5794817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3024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7E7409-A3A8-2BB1-E97A-3218D6BDB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>
              <a:spcAft>
                <a:spcPts val="600"/>
              </a:spcAft>
            </a:pPr>
            <a:r>
              <a:rPr lang="hr-HR" sz="1700" b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JAVNI POZIV</a:t>
            </a:r>
            <a:br>
              <a:rPr lang="en-GB" sz="170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700" b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FINANCIRANJE PROGRAMA I PROJEKATA</a:t>
            </a:r>
            <a:br>
              <a:rPr lang="en-GB" sz="170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700" b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KOJE PROVODE UDRUGE I DRUGE ORGANIZACIJE CIVILNOG DRUŠTVA </a:t>
            </a:r>
            <a:br>
              <a:rPr lang="en-GB" sz="170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1700" b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2024. GODINI</a:t>
            </a:r>
            <a:br>
              <a:rPr lang="en-GB" sz="170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1700">
              <a:solidFill>
                <a:schemeClr val="tx2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AB8DC1-3BB0-C242-8887-DF59322CD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048" y="2465734"/>
            <a:ext cx="9833548" cy="342188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hr-HR" sz="18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r-HR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NOVO! </a:t>
            </a:r>
          </a:p>
          <a:p>
            <a:pPr marL="0" indent="0" algn="just">
              <a:buNone/>
            </a:pP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Prioritetna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područja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financiranje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sufinanciranje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programa i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projekata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kao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institucionalnom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organizacijskom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programskom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razvoju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udruga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razrađena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prema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ES" b="1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Klasifikaciji</a:t>
            </a:r>
            <a:r>
              <a:rPr lang="es-ES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b="1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djelatnosti</a:t>
            </a:r>
            <a:r>
              <a:rPr lang="es-ES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b="1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udruga</a:t>
            </a:r>
            <a:r>
              <a:rPr lang="es-ES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s-ES" b="1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Narodne</a:t>
            </a:r>
            <a:r>
              <a:rPr lang="es-ES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b="1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novine</a:t>
            </a:r>
            <a:r>
              <a:rPr lang="es-ES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b="1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broj</a:t>
            </a:r>
            <a:r>
              <a:rPr lang="es-ES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4/2015)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 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Pravilniku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sadržaju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načinu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vođenja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registra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udruga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Republike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Hrvatske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 Registra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stranih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udruga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Republici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Hrvatskoj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posebnim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naglaskom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s-E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hr-HR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programe i projekte namijenjene djeci i mladima!</a:t>
            </a:r>
            <a:endParaRPr lang="en-GB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800" dirty="0">
              <a:solidFill>
                <a:schemeClr val="tx2"/>
              </a:solidFill>
            </a:endParaRPr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31E18B3F-959B-4AD6-D336-6EFC634EC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6EDD-AEF6-4409-B77A-0024C68D7E87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16063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1868</TotalTime>
  <Words>4661</Words>
  <Application>Microsoft Office PowerPoint</Application>
  <PresentationFormat>Široki zaslon</PresentationFormat>
  <Paragraphs>510</Paragraphs>
  <Slides>23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Symbol</vt:lpstr>
      <vt:lpstr>Times New Roman</vt:lpstr>
      <vt:lpstr>Wingdings</vt:lpstr>
      <vt:lpstr>Tema sustava Office</vt:lpstr>
      <vt:lpstr>JAVNI POZIV ZA FINANCIRANJE PROGRAMA I PROJEKATA  KOJE PROVODE UDRUGE I DRUGE ORGANIZACIJE CIVILNOG DRUŠTVA  U 2024. GODINI  Opatija, 06.12.2023.godine </vt:lpstr>
      <vt:lpstr>NORMATIVNI OKVIR</vt:lpstr>
      <vt:lpstr>NORMATIVNI OKVIR</vt:lpstr>
      <vt:lpstr>NORMATIVNI OKVIR</vt:lpstr>
      <vt:lpstr>NORMATIVNI OKVIR</vt:lpstr>
      <vt:lpstr>PowerPoint prezentacija</vt:lpstr>
      <vt:lpstr>Zaključak Vlade Republike Hrvatske (24. studenoga 2022. godine)</vt:lpstr>
      <vt:lpstr> JAVNI POZIV ZA FINANCIRANJE PROGRAMA I PROJEKATA  KOJE PROVODE UDRUGE I DRUGE ORGANIZACIJE CIVILNOG DRUŠTVA U 2024. GODINI </vt:lpstr>
      <vt:lpstr>JAVNI POZIV ZA FINANCIRANJE PROGRAMA I PROJEKATA  KOJE PROVODE UDRUGE I DRUGE ORGANIZACIJE CIVILNOG DRUŠTVA  U 2024. GODINI </vt:lpstr>
      <vt:lpstr>JAVNI POZIV ZA FINANCIRANJE PROGRAMA I PROJEKATA  KOJE PROVODE UDRUGE I DRUGE ORGANIZACIJE CIVILNOG DRUŠTVA  U 2024. GODINI </vt:lpstr>
      <vt:lpstr>   JAVNI POZIV ZA FINANCIRANJE PROGRAMA I PROJEKATA  KOJE PROVODE UDRUGE I DRUGE ORGANIZACIJE CIVILNOG DRUŠTVA  U 2024. GODINI   </vt:lpstr>
      <vt:lpstr>  JAVNI POZIV ZA FINANCIRANJE PROGRAMA I PROJEKATA  KOJE PROVODE UDRUGE I DRUGE ORGANIZACIJE CIVILNOG DRUŠTVA  U 2024. GODINI  PREGLED RAZLIKA </vt:lpstr>
      <vt:lpstr>  JAVNI POZIV ZA FINANCIRANJE PROGRAMA I PROJEKATA  KOJE PROVODE UDRUGE I DRUGE ORGANIZACIJE CIVILNOG DRUŠTVA  U 2024. GODINI  PREGLED RAZLIKA </vt:lpstr>
      <vt:lpstr>JAVNI POZIV ZA FINANCIRANJE PROGRAMA I PROJEKATA  KOJE PROVODE UDRUGE I DRUGE ORGANIZACIJE CIVILNOG DRUŠTVA  U 2024. GODINI VAŽNO!!!</vt:lpstr>
      <vt:lpstr>   JAVNI POZIV ZA FINANCIRANJE PROGRAMA I PROJEKATA  KOJE PROVODE UDRUGE I DRUGE ORGANIZACIJE CIVILNOG DRUŠTVA  U 2024. GODINI   </vt:lpstr>
      <vt:lpstr>   JAVNI POZIV ZA FINANCIRANJE PROGRAMA I PROJEKATA  KOJE PROVODE UDRUGE I DRUGE ORGANIZACIJE CIVILNOG DRUŠTVA  U 2024. GODINI   </vt:lpstr>
      <vt:lpstr>PowerPoint prezentacija</vt:lpstr>
      <vt:lpstr>   JAVNI POZIV ZA FINANCIRANJE PROGRAMA I PROJEKATA  KOJE PROVODE UDRUGE I DRUGE ORGANIZACIJE CIVILNOG DRUŠTVA  U 2024. GODINI   </vt:lpstr>
      <vt:lpstr>   JAVNI POZIV ZA FINANCIRANJE PROGRAMA I PROJEKATA  KOJE PROVODE UDRUGE I DRUGE ORGANIZACIJE CIVILNOG DRUŠTVA  U 2024. GODINI   </vt:lpstr>
      <vt:lpstr>  UPUTE ZA PRIJAVITELJE </vt:lpstr>
      <vt:lpstr>PowerPoint prezentacija</vt:lpstr>
      <vt:lpstr>UPUTE ZA PRIJAVITELJE - PRIHVATLJIVOST TROŠKOVA </vt:lpstr>
      <vt:lpstr>ZAKLJUČNO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Podatci iz Upitnika o fiskalnoj odgovornosti za 2021. godinu</dc:title>
  <dc:creator>Danijela Merša</dc:creator>
  <cp:lastModifiedBy>Danijel Jerman</cp:lastModifiedBy>
  <cp:revision>97</cp:revision>
  <cp:lastPrinted>2022-12-06T13:22:34Z</cp:lastPrinted>
  <dcterms:created xsi:type="dcterms:W3CDTF">2022-12-01T07:01:28Z</dcterms:created>
  <dcterms:modified xsi:type="dcterms:W3CDTF">2023-12-06T08:17:53Z</dcterms:modified>
</cp:coreProperties>
</file>